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99" r:id="rId5"/>
    <p:sldId id="284" r:id="rId6"/>
    <p:sldId id="285" r:id="rId7"/>
    <p:sldId id="286" r:id="rId8"/>
    <p:sldId id="307" r:id="rId9"/>
    <p:sldId id="600" r:id="rId10"/>
    <p:sldId id="304" r:id="rId11"/>
    <p:sldId id="266" r:id="rId12"/>
    <p:sldId id="306" r:id="rId13"/>
    <p:sldId id="292" r:id="rId14"/>
    <p:sldId id="308" r:id="rId15"/>
    <p:sldId id="291" r:id="rId16"/>
    <p:sldId id="28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30DFA-2FB2-9D07-D69A-479CC4DAE519}" v="28" dt="2020-09-04T10:11:2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Борзунова" userId="S::borzunova@blbz.ru::e7ff207e-666f-4118-b8bc-780dd7452c66" providerId="AD" clId="Web-{C4D30DFA-2FB2-9D07-D69A-479CC4DAE519}"/>
    <pc:docChg chg="modSld">
      <pc:chgData name="Мария Борзунова" userId="S::borzunova@blbz.ru::e7ff207e-666f-4118-b8bc-780dd7452c66" providerId="AD" clId="Web-{C4D30DFA-2FB2-9D07-D69A-479CC4DAE519}" dt="2020-09-04T10:11:29.745" v="24" actId="20577"/>
      <pc:docMkLst>
        <pc:docMk/>
      </pc:docMkLst>
      <pc:sldChg chg="modSp">
        <pc:chgData name="Мария Борзунова" userId="S::borzunova@blbz.ru::e7ff207e-666f-4118-b8bc-780dd7452c66" providerId="AD" clId="Web-{C4D30DFA-2FB2-9D07-D69A-479CC4DAE519}" dt="2020-09-04T10:11:29.745" v="23" actId="20577"/>
        <pc:sldMkLst>
          <pc:docMk/>
          <pc:sldMk cId="1208793364" sldId="283"/>
        </pc:sldMkLst>
        <pc:spChg chg="mod">
          <ac:chgData name="Мария Борзунова" userId="S::borzunova@blbz.ru::e7ff207e-666f-4118-b8bc-780dd7452c66" providerId="AD" clId="Web-{C4D30DFA-2FB2-9D07-D69A-479CC4DAE519}" dt="2020-09-04T10:11:29.745" v="23" actId="20577"/>
          <ac:spMkLst>
            <pc:docMk/>
            <pc:sldMk cId="1208793364" sldId="283"/>
            <ac:spMk id="3" creationId="{2A9FC3E0-9418-4187-BB6C-F3E003B44781}"/>
          </ac:spMkLst>
        </pc:spChg>
      </pc:sldChg>
      <pc:sldChg chg="modSp">
        <pc:chgData name="Мария Борзунова" userId="S::borzunova@blbz.ru::e7ff207e-666f-4118-b8bc-780dd7452c66" providerId="AD" clId="Web-{C4D30DFA-2FB2-9D07-D69A-479CC4DAE519}" dt="2020-09-04T10:06:52.143" v="0" actId="20577"/>
        <pc:sldMkLst>
          <pc:docMk/>
          <pc:sldMk cId="1889960230" sldId="284"/>
        </pc:sldMkLst>
        <pc:spChg chg="mod">
          <ac:chgData name="Мария Борзунова" userId="S::borzunova@blbz.ru::e7ff207e-666f-4118-b8bc-780dd7452c66" providerId="AD" clId="Web-{C4D30DFA-2FB2-9D07-D69A-479CC4DAE519}" dt="2020-09-04T10:06:52.143" v="0" actId="20577"/>
          <ac:spMkLst>
            <pc:docMk/>
            <pc:sldMk cId="1889960230" sldId="284"/>
            <ac:spMk id="3" creationId="{DFCFD3A9-DF03-4ADA-8A89-1DB09F664F4B}"/>
          </ac:spMkLst>
        </pc:spChg>
      </pc:sldChg>
      <pc:sldChg chg="modSp">
        <pc:chgData name="Мария Борзунова" userId="S::borzunova@blbz.ru::e7ff207e-666f-4118-b8bc-780dd7452c66" providerId="AD" clId="Web-{C4D30DFA-2FB2-9D07-D69A-479CC4DAE519}" dt="2020-09-04T10:09:05.037" v="8" actId="14100"/>
        <pc:sldMkLst>
          <pc:docMk/>
          <pc:sldMk cId="780024797" sldId="286"/>
        </pc:sldMkLst>
        <pc:spChg chg="mod">
          <ac:chgData name="Мария Борзунова" userId="S::borzunova@blbz.ru::e7ff207e-666f-4118-b8bc-780dd7452c66" providerId="AD" clId="Web-{C4D30DFA-2FB2-9D07-D69A-479CC4DAE519}" dt="2020-09-04T10:09:05.037" v="8" actId="14100"/>
          <ac:spMkLst>
            <pc:docMk/>
            <pc:sldMk cId="780024797" sldId="286"/>
            <ac:spMk id="9" creationId="{08004D66-C5B4-44CB-9479-08A7FDFF01D0}"/>
          </ac:spMkLst>
        </pc:spChg>
      </pc:sldChg>
      <pc:sldChg chg="modSp">
        <pc:chgData name="Мария Борзунова" userId="S::borzunova@blbz.ru::e7ff207e-666f-4118-b8bc-780dd7452c66" providerId="AD" clId="Web-{C4D30DFA-2FB2-9D07-D69A-479CC4DAE519}" dt="2020-09-04T10:10:44.618" v="16" actId="20577"/>
        <pc:sldMkLst>
          <pc:docMk/>
          <pc:sldMk cId="3694211846" sldId="308"/>
        </pc:sldMkLst>
        <pc:spChg chg="mod">
          <ac:chgData name="Мария Борзунова" userId="S::borzunova@blbz.ru::e7ff207e-666f-4118-b8bc-780dd7452c66" providerId="AD" clId="Web-{C4D30DFA-2FB2-9D07-D69A-479CC4DAE519}" dt="2020-09-04T10:10:38.587" v="11" actId="20577"/>
          <ac:spMkLst>
            <pc:docMk/>
            <pc:sldMk cId="3694211846" sldId="308"/>
            <ac:spMk id="2" creationId="{7C00EB8E-D0D8-4587-A33B-00189E8FBF59}"/>
          </ac:spMkLst>
        </pc:spChg>
        <pc:spChg chg="mod">
          <ac:chgData name="Мария Борзунова" userId="S::borzunova@blbz.ru::e7ff207e-666f-4118-b8bc-780dd7452c66" providerId="AD" clId="Web-{C4D30DFA-2FB2-9D07-D69A-479CC4DAE519}" dt="2020-09-04T10:10:44.618" v="16" actId="20577"/>
          <ac:spMkLst>
            <pc:docMk/>
            <pc:sldMk cId="3694211846" sldId="308"/>
            <ac:spMk id="3" creationId="{D804BA17-ECEE-49FB-A998-3688506E242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5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8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3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7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6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hmm3ghohrcdw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hn2fbldntdmx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learningapps.org/watch?v=pfgj4uavn20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xab30a6k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hmnycxg7uuql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5755" cy="63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258" y="5005541"/>
            <a:ext cx="2061955" cy="6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B89716-DA7D-4123-A249-5CF73D872667}"/>
              </a:ext>
            </a:extLst>
          </p:cNvPr>
          <p:cNvSpPr/>
          <p:nvPr/>
        </p:nvSpPr>
        <p:spPr>
          <a:xfrm>
            <a:off x="0" y="5899097"/>
            <a:ext cx="9144000" cy="7227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62">
              <a:defRPr/>
            </a:pPr>
            <a:r>
              <a:rPr lang="ru-RU" sz="184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Вводное повторение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253DE-2B7C-4DD4-B41A-20124AB8F3E2}"/>
              </a:ext>
            </a:extLst>
          </p:cNvPr>
          <p:cNvSpPr/>
          <p:nvPr/>
        </p:nvSpPr>
        <p:spPr>
          <a:xfrm>
            <a:off x="2655767" y="255643"/>
            <a:ext cx="613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36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функции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1D84C-0914-4B4F-BCF2-0BC5CFBC3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8386" y="2996953"/>
            <a:ext cx="1324827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1D72E1-0472-4794-A022-6A1E3615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63" y="115454"/>
            <a:ext cx="6840868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0EB8E-D0D8-4587-A33B-00189E8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92621" cy="2109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Умение строить график показательной функции может пригодиться при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нахождении наибольшего или наименьшего значений некоторых функций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4BA17-ECEE-49FB-A998-3688506E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3357690"/>
            <a:ext cx="7843982" cy="2410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Выполните задания на нахождение наибольшего и наименьшего значений функции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Перейдите по ссылке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80DD9-7841-4B4E-B3BA-B1396E062B89}"/>
              </a:ext>
            </a:extLst>
          </p:cNvPr>
          <p:cNvSpPr txBox="1"/>
          <p:nvPr/>
        </p:nvSpPr>
        <p:spPr>
          <a:xfrm>
            <a:off x="1545936" y="46983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E8EF7"/>
                </a:solidFill>
                <a:latin typeface="Roboto"/>
                <a:hlinkClick r:id="rId2"/>
              </a:rPr>
              <a:t>https://onlinetestpad.com/hmm3ghohrcdw6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421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73109-46A2-43A1-8F0D-0BF7E073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0" y="220697"/>
            <a:ext cx="8518239" cy="6488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Проверьте себя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9519D-2820-4E29-AA1D-0FF73BB7D327}"/>
              </a:ext>
            </a:extLst>
          </p:cNvPr>
          <p:cNvSpPr txBox="1"/>
          <p:nvPr/>
        </p:nvSpPr>
        <p:spPr>
          <a:xfrm>
            <a:off x="1376221" y="5272533"/>
            <a:ext cx="6022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E8EF7"/>
                </a:solidFill>
                <a:latin typeface="Roboto"/>
                <a:hlinkClick r:id="rId2"/>
              </a:rPr>
              <a:t>https://onlinetestpad.com/hn2fbldntdmxw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68BF-68BD-4B9F-97F5-5705D6F92C1D}"/>
              </a:ext>
            </a:extLst>
          </p:cNvPr>
          <p:cNvSpPr txBox="1"/>
          <p:nvPr/>
        </p:nvSpPr>
        <p:spPr>
          <a:xfrm>
            <a:off x="415635" y="1856213"/>
            <a:ext cx="831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Выполните тестовые задания с выбором ответа, с записью ответа и задания на установление последовательности чисел.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 возникновении затруднений при решении заданий 3 и 4,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обратитесь к комментариям.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 задании 5 и 6 на установление последовательности ряда чисел необходимо выбрать порядковый номер числа, который соответствует его расположению в ряду по возрастанию или по убыванию.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Перейдите по ссылке:</a:t>
            </a:r>
          </a:p>
        </p:txBody>
      </p:sp>
    </p:spTree>
    <p:extLst>
      <p:ext uri="{BB962C8B-B14F-4D97-AF65-F5344CB8AC3E}">
        <p14:creationId xmlns:p14="http://schemas.microsoft.com/office/powerpoint/2010/main" val="362598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1DE94-085D-4A18-A906-0406C089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101600"/>
            <a:ext cx="8019471" cy="11365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Оценивание результатов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FC3E0-9418-4187-BB6C-F3E003B4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1376650"/>
            <a:ext cx="8442036" cy="51719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выполнять построение графиков показательных функций.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описывать по  графику свойства функции (читать график)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находить наибольшее и наименьшее значения показательных функций на заданном отрезке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получил отметки за прохождение тестов…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проанализировал свои результаты и сделал вывод…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хорошо знаю…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повторить…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изучить…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Сегодня свою работу на уроке я оцениваю…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79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0797-BA29-4C31-9FB1-356A625C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5" y="2760807"/>
            <a:ext cx="6957291" cy="1157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Всего Вам наилучшего!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61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DDB8-E40F-4774-A786-8E3652DC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365126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Показательная функция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CFD3A9-DF03-4ADA-8A89-1DB09F66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0" y="1727057"/>
            <a:ext cx="8731624" cy="1422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Функцию вида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y = a</a:t>
            </a:r>
            <a:r>
              <a:rPr lang="en-US" i="1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x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где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&gt;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0,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называют показательной функцией.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Случай, когда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 исключают.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6B21D-97E7-4537-BAD3-0770ECCF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429001"/>
            <a:ext cx="55626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0DC5F-3095-41B3-9076-9D829A4E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7" y="62653"/>
            <a:ext cx="8758519" cy="983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Свойства показательной функции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</a:t>
            </a:r>
            <a:r>
              <a:rPr lang="en-US" sz="4000" b="1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где (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&gt;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0, 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616F4-E57A-4870-A0D0-F5B2FF27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63" y="1047281"/>
            <a:ext cx="7014565" cy="2066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BF0041-D910-4C2C-9579-844E3F9A6919}"/>
              </a:ext>
            </a:extLst>
          </p:cNvPr>
          <p:cNvSpPr txBox="1"/>
          <p:nvPr/>
        </p:nvSpPr>
        <p:spPr>
          <a:xfrm>
            <a:off x="1075766" y="3113485"/>
            <a:ext cx="835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горизонтальной асимптотой графика показательной функции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55CFD5-BB8F-4587-9041-EBFB1E6A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9001"/>
            <a:ext cx="6400800" cy="32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12158F7-A25E-4BFA-864C-AE177AC42D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231" y="0"/>
                <a:ext cx="5163945" cy="63324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+mn-lt"/>
                  </a:rPr>
                  <a:t>Построение графика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12158F7-A25E-4BFA-864C-AE177AC42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231" y="0"/>
                <a:ext cx="5163945" cy="633244"/>
              </a:xfrm>
              <a:blipFill>
                <a:blip r:embed="rId2"/>
                <a:stretch>
                  <a:fillRect l="-1653" b="-4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4D2DA-BDEE-42FB-BEE4-CA9ED357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1" y="498233"/>
            <a:ext cx="4940666" cy="8011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5A89E-2ACC-45A7-B0FE-686791EA3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63"/>
          <a:stretch/>
        </p:blipFill>
        <p:spPr>
          <a:xfrm>
            <a:off x="107576" y="1376086"/>
            <a:ext cx="2017059" cy="21512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F886D0-A905-4334-B813-840D76C3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1" y="3848631"/>
            <a:ext cx="4940666" cy="8496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7A9813-1645-42C6-9E1E-8BEE5603C4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445"/>
          <a:stretch/>
        </p:blipFill>
        <p:spPr>
          <a:xfrm>
            <a:off x="125231" y="4698299"/>
            <a:ext cx="1918722" cy="2117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>
                <a:extLst>
                  <a:ext uri="{FF2B5EF4-FFF2-40B4-BE49-F238E27FC236}">
                    <a16:creationId xmlns:a16="http://schemas.microsoft.com/office/drawing/2014/main" id="{92207D63-3525-4BF1-A7C0-08AAED85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215979"/>
                <a:ext cx="5214027" cy="7761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  <a:latin typeface="+mn-lt"/>
                  </a:rPr>
                  <a:t>Построение графика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>
                <a:extLst>
                  <a:ext uri="{FF2B5EF4-FFF2-40B4-BE49-F238E27FC236}">
                    <a16:creationId xmlns:a16="http://schemas.microsoft.com/office/drawing/2014/main" id="{92207D63-3525-4BF1-A7C0-08AAED85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5979"/>
                <a:ext cx="5214027" cy="776123"/>
              </a:xfrm>
              <a:prstGeom prst="rect">
                <a:avLst/>
              </a:prstGeom>
              <a:blipFill>
                <a:blip r:embed="rId7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8004D66-C5B4-44CB-9479-08A7FDFF0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858" y="2347481"/>
                <a:ext cx="3497850" cy="15011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Графики </a:t>
                </a:r>
                <a:r>
                  <a:rPr lang="ru-RU" dirty="0">
                    <a:solidFill>
                      <a:srgbClr val="002060"/>
                    </a:solidFill>
                    <a:latin typeface="+mn-lt"/>
                  </a:rPr>
                  <a:t>функций</a:t>
                </a:r>
              </a:p>
              <a:p>
                <a:pPr marL="0" indent="0" algn="ctr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</a:t>
                </a:r>
                <a:r>
                  <a:rPr lang="en-US" i="1" dirty="0">
                    <a:solidFill>
                      <a:srgbClr val="00206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206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i="1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solidFill>
                      <a:srgbClr val="002060"/>
                    </a:solidFill>
                  </a:rPr>
                  <a:t>  </a:t>
                </a:r>
                <a:r>
                  <a:rPr lang="ru-RU" dirty="0">
                    <a:solidFill>
                      <a:srgbClr val="002060"/>
                    </a:solidFill>
                    <a:latin typeface="+mn-lt"/>
                  </a:rPr>
                  <a:t>и </a:t>
                </a:r>
                <a:r>
                  <a:rPr lang="ru-R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206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002060"/>
                    </a:solidFill>
                  </a:rPr>
                  <a:t>симметричны относительно оси ординат.</a:t>
                </a:r>
              </a:p>
            </p:txBody>
          </p:sp>
        </mc:Choice>
        <mc:Fallback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08004D66-C5B4-44CB-9479-08A7FDFF0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858" y="2347481"/>
                <a:ext cx="3497850" cy="1501150"/>
              </a:xfrm>
              <a:blipFill>
                <a:blip r:embed="rId8"/>
                <a:stretch>
                  <a:fillRect l="-2265" t="-8537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8C5FB-07E0-4390-A889-C6C4FCB5C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3349" y="3992102"/>
            <a:ext cx="2167421" cy="2117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CC2510-9892-458C-9395-404714075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06"/>
          <a:stretch/>
        </p:blipFill>
        <p:spPr>
          <a:xfrm>
            <a:off x="2232211" y="1376086"/>
            <a:ext cx="2040567" cy="2151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6A5785-3E98-4289-9CB4-D5CF4924FE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146"/>
          <a:stretch/>
        </p:blipFill>
        <p:spPr>
          <a:xfrm>
            <a:off x="2214281" y="4689333"/>
            <a:ext cx="1972235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E2A2D4-4588-42CE-914C-A31C473B2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00" y="2745138"/>
            <a:ext cx="3949513" cy="398095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C75FF14-69FE-4FFD-95CB-4D1590D8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9" y="138112"/>
            <a:ext cx="8982635" cy="65102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Построение графика функции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b="1" i="1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данной функции можно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путём преобразования графика функции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i="1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baseline="-25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построения графика функции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i="1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воспользуемся полученной ранее таблицей: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Построим график функции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Сдвинем график функции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1 единицу масштаба вниз.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Получим график функции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- 1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F76D36-55FA-4C72-86AA-BC5B92D17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262" y="2745138"/>
            <a:ext cx="3949512" cy="39946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70E343-BDF6-4A22-B52D-DD635BDF8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790" y="2775235"/>
            <a:ext cx="3959038" cy="39527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7FA370-26DE-454D-B7C6-7A8B17F96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60" y="1823666"/>
            <a:ext cx="4940666" cy="801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5FACE26-AB9B-4A05-9FA5-FFAA08CE7751}"/>
              </a:ext>
            </a:extLst>
          </p:cNvPr>
          <p:cNvGrpSpPr/>
          <p:nvPr/>
        </p:nvGrpSpPr>
        <p:grpSpPr>
          <a:xfrm>
            <a:off x="5091630" y="2755091"/>
            <a:ext cx="3949513" cy="3974750"/>
            <a:chOff x="3114675" y="492125"/>
            <a:chExt cx="5962650" cy="600075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905E4A9-1D83-47FF-A3D8-13B03A34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4675" y="492125"/>
              <a:ext cx="5962650" cy="600075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F1469AD-98E2-4BF7-8271-AE16E4A6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4675" y="4787611"/>
              <a:ext cx="1866900" cy="55245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D235F86-26B1-4559-B241-29287B82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93328" y="3492500"/>
              <a:ext cx="1266825" cy="476250"/>
            </a:xfrm>
            <a:prstGeom prst="rect">
              <a:avLst/>
            </a:prstGeom>
          </p:spPr>
        </p:pic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C3FA45FF-F630-4AA5-A897-7531071369F4}"/>
                </a:ext>
              </a:extLst>
            </p:cNvPr>
            <p:cNvCxnSpPr/>
            <p:nvPr/>
          </p:nvCxnSpPr>
          <p:spPr>
            <a:xfrm>
              <a:off x="4895272" y="3898179"/>
              <a:ext cx="0" cy="618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9D71CA5C-AA40-48F9-8E07-042300E767E2}"/>
                </a:ext>
              </a:extLst>
            </p:cNvPr>
            <p:cNvCxnSpPr/>
            <p:nvPr/>
          </p:nvCxnSpPr>
          <p:spPr>
            <a:xfrm>
              <a:off x="5500254" y="3801701"/>
              <a:ext cx="0" cy="618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8AA92EE7-6FDE-4E9F-B152-222B0F7B56A9}"/>
                </a:ext>
              </a:extLst>
            </p:cNvPr>
            <p:cNvCxnSpPr/>
            <p:nvPr/>
          </p:nvCxnSpPr>
          <p:spPr>
            <a:xfrm>
              <a:off x="6096000" y="3492500"/>
              <a:ext cx="0" cy="618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E21B5AAB-56A2-4AEA-9AAD-25E9A072EE0A}"/>
                </a:ext>
              </a:extLst>
            </p:cNvPr>
            <p:cNvCxnSpPr/>
            <p:nvPr/>
          </p:nvCxnSpPr>
          <p:spPr>
            <a:xfrm>
              <a:off x="6691745" y="2874097"/>
              <a:ext cx="0" cy="618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4BF0E0F0-782B-47A0-A1AE-1B25788CB303}"/>
                </a:ext>
              </a:extLst>
            </p:cNvPr>
            <p:cNvCxnSpPr/>
            <p:nvPr/>
          </p:nvCxnSpPr>
          <p:spPr>
            <a:xfrm>
              <a:off x="7278254" y="1690688"/>
              <a:ext cx="0" cy="6184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5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8E5C61-103B-4823-90B0-17FBED95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35" y="471301"/>
            <a:ext cx="4841927" cy="63037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9A2F2F-CB45-4FCD-A564-4A02EC7F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53" y="448235"/>
            <a:ext cx="4831976" cy="632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75FF14-69FE-4FFD-95CB-4D1590D86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82" y="129032"/>
                <a:ext cx="4104785" cy="663932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Построение графика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График данной функции можно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построить путём преобразования графика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составления таблицы значений ф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ункции  </m:t>
                    </m:r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перейдём по ссылке: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hlinkClick r:id="rId4"/>
                  </a:rPr>
                  <a:t>https://learningapps.org/watch?v=pfgj4uavn20</a:t>
                </a:r>
                <a:endParaRPr lang="ru-R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ru-RU" sz="20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b="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Сдвинем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2 </a:t>
                </a:r>
                <a:r>
                  <a:rPr lang="ru-RU" sz="200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единицы масштаба вправо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Получим график функции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ru-RU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0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C75FF14-69FE-4FFD-95CB-4D1590D86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82" y="129032"/>
                <a:ext cx="4104785" cy="6639321"/>
              </a:xfrm>
              <a:blipFill>
                <a:blip r:embed="rId5"/>
                <a:stretch>
                  <a:fillRect l="-1484" t="-459" r="-1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770A707-26CC-49B1-9C5A-C3AA1FBFE74D}"/>
              </a:ext>
            </a:extLst>
          </p:cNvPr>
          <p:cNvGrpSpPr/>
          <p:nvPr/>
        </p:nvGrpSpPr>
        <p:grpSpPr>
          <a:xfrm>
            <a:off x="4168065" y="471301"/>
            <a:ext cx="4858866" cy="6303788"/>
            <a:chOff x="3409449" y="0"/>
            <a:chExt cx="5373101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248B2D-2D61-402C-87C8-80213A0A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9449" y="0"/>
              <a:ext cx="5373101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4FBA534-2C16-435B-97AE-830CF209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449" y="3601749"/>
              <a:ext cx="1885950" cy="109537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2890DE1-1588-4E03-81D6-99D81690F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43938" y="1012031"/>
              <a:ext cx="1924050" cy="1019175"/>
            </a:xfrm>
            <a:prstGeom prst="rect">
              <a:avLst/>
            </a:prstGeom>
          </p:spPr>
        </p:pic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24F5F947-F4B2-4191-A98D-0A92B0E8F3F0}"/>
                </a:ext>
              </a:extLst>
            </p:cNvPr>
            <p:cNvCxnSpPr/>
            <p:nvPr/>
          </p:nvCxnSpPr>
          <p:spPr>
            <a:xfrm>
              <a:off x="5006109" y="443345"/>
              <a:ext cx="1089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182D797B-ED0F-42AA-97DA-0C6CC94F7B05}"/>
                </a:ext>
              </a:extLst>
            </p:cNvPr>
            <p:cNvCxnSpPr/>
            <p:nvPr/>
          </p:nvCxnSpPr>
          <p:spPr>
            <a:xfrm>
              <a:off x="5551054" y="3671454"/>
              <a:ext cx="1089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07EE1B04-6A76-42D9-AA05-18EEFFE812BA}"/>
                </a:ext>
              </a:extLst>
            </p:cNvPr>
            <p:cNvCxnSpPr/>
            <p:nvPr/>
          </p:nvCxnSpPr>
          <p:spPr>
            <a:xfrm>
              <a:off x="7178098" y="5218546"/>
              <a:ext cx="1089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6CA3AE74-1B34-4675-95B4-226F55B6B24B}"/>
                </a:ext>
              </a:extLst>
            </p:cNvPr>
            <p:cNvCxnSpPr/>
            <p:nvPr/>
          </p:nvCxnSpPr>
          <p:spPr>
            <a:xfrm>
              <a:off x="6640944" y="5112327"/>
              <a:ext cx="1089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D3772DDA-4704-4D5E-ADE0-B673D4D67A31}"/>
                </a:ext>
              </a:extLst>
            </p:cNvPr>
            <p:cNvCxnSpPr/>
            <p:nvPr/>
          </p:nvCxnSpPr>
          <p:spPr>
            <a:xfrm>
              <a:off x="6095999" y="4706360"/>
              <a:ext cx="1089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94C93-0E6E-45DF-AC46-2D88D914B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535" y="471301"/>
            <a:ext cx="4877846" cy="63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D3394-27C1-45E2-BEE1-1BD844B2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Закрепите, выполнив задание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1C87C-7126-4BE9-8EC8-365D877BD99A}"/>
              </a:ext>
            </a:extLst>
          </p:cNvPr>
          <p:cNvSpPr txBox="1"/>
          <p:nvPr/>
        </p:nvSpPr>
        <p:spPr>
          <a:xfrm>
            <a:off x="184728" y="2160769"/>
            <a:ext cx="8774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Найдите пару для графиков функций и их формул.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Если у Вас пара соединилась неверно, кликните по месту склейки и она распадётся.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Перейдите по ссылке:</a:t>
            </a:r>
          </a:p>
          <a:p>
            <a:r>
              <a:rPr lang="en-US" sz="2800" dirty="0">
                <a:hlinkClick r:id="rId2"/>
              </a:rPr>
              <a:t>https://learningapps.org/watch?v=pxab30a6k20</a:t>
            </a:r>
            <a:endParaRPr lang="en-US" sz="2800" dirty="0"/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9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D6C53-0DE5-4A6C-9FF9-D7C7FB56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119"/>
          <a:stretch/>
        </p:blipFill>
        <p:spPr>
          <a:xfrm>
            <a:off x="217954" y="179120"/>
            <a:ext cx="5668691" cy="77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C0F40-4BCF-4158-B7AE-B0ACEFEE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74" y="553378"/>
            <a:ext cx="3124014" cy="30145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7D776-D1FE-4FA6-843A-3E3B47F53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76" r="2456" b="28461"/>
          <a:stretch/>
        </p:blipFill>
        <p:spPr>
          <a:xfrm>
            <a:off x="80682" y="4022738"/>
            <a:ext cx="2931459" cy="5399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DCA6A-CCC8-47DB-A632-7E3CA0CE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79"/>
          <a:stretch/>
        </p:blipFill>
        <p:spPr>
          <a:xfrm>
            <a:off x="217953" y="957920"/>
            <a:ext cx="5668691" cy="31247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78EAA-7B9B-4217-9646-F5B4BFE71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89" y="5695177"/>
            <a:ext cx="5731301" cy="11321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4A32F7-2C2B-4D20-B3DB-1D8001C170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23"/>
          <a:stretch/>
        </p:blipFill>
        <p:spPr>
          <a:xfrm>
            <a:off x="0" y="4473406"/>
            <a:ext cx="5422831" cy="1102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416B8D-E149-4A1B-BB0A-B1D6B156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299" r="4237"/>
          <a:stretch/>
        </p:blipFill>
        <p:spPr>
          <a:xfrm>
            <a:off x="3125515" y="5338277"/>
            <a:ext cx="2761129" cy="4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75003-C97B-4534-8AB3-0E5FA9F9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59977"/>
            <a:ext cx="8529781" cy="1891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Умение строить график показательной функции может пригодиться при решении некоторых уравнений и неравенств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AD76D-C104-457D-9BB3-E1B6D1524033}"/>
              </a:ext>
            </a:extLst>
          </p:cNvPr>
          <p:cNvSpPr txBox="1"/>
          <p:nvPr/>
        </p:nvSpPr>
        <p:spPr>
          <a:xfrm>
            <a:off x="346364" y="2447638"/>
            <a:ext cx="8372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Решите показательные уравнения и неравенства с использованием функционально-графического метода.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каждом задании имеются графические иллюстрации.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Перейдите по ссылке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en-US" sz="2400" dirty="0">
                <a:solidFill>
                  <a:srgbClr val="3E8EF7"/>
                </a:solidFill>
                <a:latin typeface="Roboto"/>
                <a:hlinkClick r:id="rId2"/>
              </a:rPr>
              <a:t>https://onlinetestpad.com/hmnycxg7uuqlm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0A71551ABB9046B74E55BE17A2C5F0" ma:contentTypeVersion="10" ma:contentTypeDescription="Создание документа." ma:contentTypeScope="" ma:versionID="06de5c15b161d3b2b2434e3f17089e80">
  <xsd:schema xmlns:xsd="http://www.w3.org/2001/XMLSchema" xmlns:xs="http://www.w3.org/2001/XMLSchema" xmlns:p="http://schemas.microsoft.com/office/2006/metadata/properties" xmlns:ns2="d193f7e3-2b16-4402-b449-cafefeba7fed" xmlns:ns3="d4f879f6-e49e-4165-b56b-5148a6739732" targetNamespace="http://schemas.microsoft.com/office/2006/metadata/properties" ma:root="true" ma:fieldsID="de92be53fdf59e7d67cb4663839d728c" ns2:_="" ns3:_="">
    <xsd:import namespace="d193f7e3-2b16-4402-b449-cafefeba7fed"/>
    <xsd:import namespace="d4f879f6-e49e-4165-b56b-5148a6739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3f7e3-2b16-4402-b449-cafefeba7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879f6-e49e-4165-b56b-5148a6739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71F985-4335-483B-AF71-B93199E7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248D71-6879-457B-B84A-31ABE005E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3f7e3-2b16-4402-b449-cafefeba7fed"/>
    <ds:schemaRef ds:uri="d4f879f6-e49e-4165-b56b-5148a6739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7A51DF-8841-48B5-8D35-26C1AE5C47A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5890</TotalTime>
  <Words>481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Показательная функция</vt:lpstr>
      <vt:lpstr>Свойства показательной функции  y = ax  где (а &gt; 0, a ≠ 1) </vt:lpstr>
      <vt:lpstr>Построение графика функции 〖y=2〗^x</vt:lpstr>
      <vt:lpstr>Презентация PowerPoint</vt:lpstr>
      <vt:lpstr>Презентация PowerPoint</vt:lpstr>
      <vt:lpstr>Закрепите, выполнив задание</vt:lpstr>
      <vt:lpstr>Презентация PowerPoint</vt:lpstr>
      <vt:lpstr>Умение строить график показательной функции может пригодиться при решении некоторых уравнений и неравенств</vt:lpstr>
      <vt:lpstr>Презентация PowerPoint</vt:lpstr>
      <vt:lpstr>Умение строить график показательной функции может пригодиться при нахождении наибольшего или наименьшего значений некоторых функций</vt:lpstr>
      <vt:lpstr>Проверьте себя </vt:lpstr>
      <vt:lpstr>Оценивание результатов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Людмила Пащенина</dc:creator>
  <cp:lastModifiedBy>Мардахаева Елена</cp:lastModifiedBy>
  <cp:revision>157</cp:revision>
  <dcterms:created xsi:type="dcterms:W3CDTF">2020-06-19T11:06:54Z</dcterms:created>
  <dcterms:modified xsi:type="dcterms:W3CDTF">2020-09-04T10:11:30Z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0x010100E40A71551ABB9046B74E55BE17A2C5F0</vt:lpwstr>
  </property>
</Properties>
</file>