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599" r:id="rId5"/>
    <p:sldId id="299" r:id="rId6"/>
    <p:sldId id="294" r:id="rId7"/>
    <p:sldId id="308" r:id="rId8"/>
    <p:sldId id="311" r:id="rId9"/>
    <p:sldId id="303" r:id="rId10"/>
    <p:sldId id="600" r:id="rId11"/>
    <p:sldId id="283" r:id="rId12"/>
    <p:sldId id="26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юдмила Пащенина" initials="ЛП" lastIdx="1" clrIdx="0">
    <p:extLst>
      <p:ext uri="{19B8F6BF-5375-455C-9EA6-DF929625EA0E}">
        <p15:presenceInfo xmlns:p15="http://schemas.microsoft.com/office/powerpoint/2012/main" userId="S::paschenina@blbz.ru::51ed7fe4-30fe-4f9e-acd4-cbaa297e4d3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7AD419-84EA-88E6-86BF-D0A60F0715F2}" v="10" dt="2020-09-04T10:14:02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Мария Борзунова" userId="S::borzunova@blbz.ru::e7ff207e-666f-4118-b8bc-780dd7452c66" providerId="AD" clId="Web-{B67AD419-84EA-88E6-86BF-D0A60F0715F2}"/>
    <pc:docChg chg="modSld">
      <pc:chgData name="Мария Борзунова" userId="S::borzunova@blbz.ru::e7ff207e-666f-4118-b8bc-780dd7452c66" providerId="AD" clId="Web-{B67AD419-84EA-88E6-86BF-D0A60F0715F2}" dt="2020-09-04T10:14:02.351" v="8" actId="20577"/>
      <pc:docMkLst>
        <pc:docMk/>
      </pc:docMkLst>
      <pc:sldChg chg="modSp">
        <pc:chgData name="Мария Борзунова" userId="S::borzunova@blbz.ru::e7ff207e-666f-4118-b8bc-780dd7452c66" providerId="AD" clId="Web-{B67AD419-84EA-88E6-86BF-D0A60F0715F2}" dt="2020-09-04T10:14:02.335" v="7" actId="20577"/>
        <pc:sldMkLst>
          <pc:docMk/>
          <pc:sldMk cId="1208793364" sldId="283"/>
        </pc:sldMkLst>
        <pc:spChg chg="mod">
          <ac:chgData name="Мария Борзунова" userId="S::borzunova@blbz.ru::e7ff207e-666f-4118-b8bc-780dd7452c66" providerId="AD" clId="Web-{B67AD419-84EA-88E6-86BF-D0A60F0715F2}" dt="2020-09-04T10:14:02.335" v="7" actId="20577"/>
          <ac:spMkLst>
            <pc:docMk/>
            <pc:sldMk cId="1208793364" sldId="283"/>
            <ac:spMk id="3" creationId="{2A9FC3E0-9418-4187-BB6C-F3E003B44781}"/>
          </ac:spMkLst>
        </pc:spChg>
      </pc:sldChg>
      <pc:sldChg chg="modSp">
        <pc:chgData name="Мария Борзунова" userId="S::borzunova@blbz.ru::e7ff207e-666f-4118-b8bc-780dd7452c66" providerId="AD" clId="Web-{B67AD419-84EA-88E6-86BF-D0A60F0715F2}" dt="2020-09-04T10:12:35.333" v="0" actId="20577"/>
        <pc:sldMkLst>
          <pc:docMk/>
          <pc:sldMk cId="2411203891" sldId="294"/>
        </pc:sldMkLst>
        <pc:spChg chg="mod">
          <ac:chgData name="Мария Борзунова" userId="S::borzunova@blbz.ru::e7ff207e-666f-4118-b8bc-780dd7452c66" providerId="AD" clId="Web-{B67AD419-84EA-88E6-86BF-D0A60F0715F2}" dt="2020-09-04T10:12:35.333" v="0" actId="20577"/>
          <ac:spMkLst>
            <pc:docMk/>
            <pc:sldMk cId="2411203891" sldId="294"/>
            <ac:spMk id="7" creationId="{73B876AD-6461-4368-8A0E-7A5C5B0C049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81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619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274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623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833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973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13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76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538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795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685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8261A-86B9-4692-9E93-DF28E1FAC2EC}" type="datetimeFigureOut">
              <a:rPr lang="ru-RU" smtClean="0"/>
              <a:t>04.09.2020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B2396-DF70-4DE4-A5A8-300DB23452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56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testpad.com/hnwi4kbwzq24y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linetestpad.com/hnbfvbmhtocv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testpad.com/hp7nwi4tgrxdy" TargetMode="External"/><Relationship Id="rId2" Type="http://schemas.openxmlformats.org/officeDocument/2006/relationships/hyperlink" Target="https://onlinetestpad.com/hm4m4loje2vm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onlinetestpad.com/hnzkedqxuxzpu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3">
            <a:extLst>
              <a:ext uri="{FF2B5EF4-FFF2-40B4-BE49-F238E27FC236}">
                <a16:creationId xmlns:a16="http://schemas.microsoft.com/office/drawing/2014/main" id="{0069305F-DD4C-4E7F-83B8-F2764590BA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2"/>
            <a:ext cx="5005755" cy="63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lbz.ru/_img/promo/logo755x254.jpg">
            <a:extLst>
              <a:ext uri="{FF2B5EF4-FFF2-40B4-BE49-F238E27FC236}">
                <a16:creationId xmlns:a16="http://schemas.microsoft.com/office/drawing/2014/main" id="{584052A0-D843-409D-9151-CC6B767A4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41258" y="5005541"/>
            <a:ext cx="2061955" cy="6403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FB89716-DA7D-4123-A249-5CF73D872667}"/>
              </a:ext>
            </a:extLst>
          </p:cNvPr>
          <p:cNvSpPr/>
          <p:nvPr/>
        </p:nvSpPr>
        <p:spPr>
          <a:xfrm>
            <a:off x="0" y="5899097"/>
            <a:ext cx="9144000" cy="722784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defTabSz="844062">
              <a:defRPr/>
            </a:pPr>
            <a:r>
              <a:rPr lang="ru-RU" sz="1847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 класс. Вводное повторение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71253DE-2B7C-4DD4-B41A-20124AB8F3E2}"/>
              </a:ext>
            </a:extLst>
          </p:cNvPr>
          <p:cNvSpPr/>
          <p:nvPr/>
        </p:nvSpPr>
        <p:spPr>
          <a:xfrm>
            <a:off x="2655767" y="255643"/>
            <a:ext cx="61384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3600" dirty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defRPr/>
            </a:pPr>
            <a:r>
              <a:rPr lang="ru-RU" sz="3600" dirty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Понятие касательной. Число </a:t>
            </a:r>
            <a:r>
              <a:rPr lang="ru-RU" sz="3600" i="1" dirty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600" dirty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функция </a:t>
            </a:r>
            <a:r>
              <a:rPr lang="ru-RU" sz="3600" i="1" dirty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3600" dirty="0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sz="3600" i="1" dirty="0" err="1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3600" i="1" baseline="30000" dirty="0" err="1">
                <a:ln/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3600" i="1" baseline="30000" dirty="0">
              <a:ln/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B8C1D84C-0914-4B4F-BCF2-0BC5CFBC39EA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78386" y="2996953"/>
            <a:ext cx="1324827" cy="10919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2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D4DEF-9C9C-46C4-8774-511BB655C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85800" y="468276"/>
            <a:ext cx="10515600" cy="8817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Касательная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F5B2A8B-AD0C-4AA1-97F9-7EE71BE2D9D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6057" r="9498" b="2"/>
          <a:stretch/>
        </p:blipFill>
        <p:spPr>
          <a:xfrm>
            <a:off x="133645" y="1668435"/>
            <a:ext cx="3240516" cy="4794107"/>
          </a:xfrm>
          <a:prstGeom prst="rect">
            <a:avLst/>
          </a:prstGeom>
          <a:effectLst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836CF8-8E5E-4506-A1DF-5EC27A36506D}"/>
              </a:ext>
            </a:extLst>
          </p:cNvPr>
          <p:cNvSpPr txBox="1"/>
          <p:nvPr/>
        </p:nvSpPr>
        <p:spPr>
          <a:xfrm>
            <a:off x="3374161" y="3159956"/>
            <a:ext cx="609442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Предельное положение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секущей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называют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</a:rPr>
              <a:t>касательной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к кривой 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в точке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4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8978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7556BB-302E-4E03-81B9-0A6A5B90F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54" y="80683"/>
            <a:ext cx="8962463" cy="869576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Проведём касательные к графикам некоторых показательных функций и сравним углы, образованные касательными к этим графикам в точке </a:t>
            </a:r>
            <a:r>
              <a:rPr lang="ru-RU" sz="22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FBC23BF-3694-4B37-9235-6E67609647F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3927"/>
          <a:stretch/>
        </p:blipFill>
        <p:spPr>
          <a:xfrm>
            <a:off x="24654" y="1010382"/>
            <a:ext cx="2162945" cy="2850777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9338C6B-B392-4E72-8323-3C49B06B7D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775" r="31130"/>
          <a:stretch/>
        </p:blipFill>
        <p:spPr>
          <a:xfrm>
            <a:off x="2159853" y="1010383"/>
            <a:ext cx="1924433" cy="2850777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72CEC08-6100-45A5-BE5A-39084AE504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9740" r="1690"/>
          <a:stretch/>
        </p:blipFill>
        <p:spPr>
          <a:xfrm>
            <a:off x="3873844" y="1010383"/>
            <a:ext cx="1713036" cy="2850777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73B876AD-6461-4368-8A0E-7A5C5B0C049B}"/>
              </a:ext>
            </a:extLst>
          </p:cNvPr>
          <p:cNvSpPr txBox="1">
            <a:spLocks/>
          </p:cNvSpPr>
          <p:nvPr/>
        </p:nvSpPr>
        <p:spPr>
          <a:xfrm>
            <a:off x="5665694" y="1106367"/>
            <a:ext cx="3321424" cy="27547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При непрерывном увеличении основания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a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показательной функции от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2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10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угол между касательной к графику функции в точке </a:t>
            </a:r>
            <a:r>
              <a:rPr lang="en-US" sz="1800" i="1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x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=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0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и осью абсцисс постепенно и непрерывно увеличивается от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35°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 до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/>
                <a:cs typeface="Times New Roman"/>
              </a:rPr>
              <a:t>66°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1800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Объект 2">
            <a:extLst>
              <a:ext uri="{FF2B5EF4-FFF2-40B4-BE49-F238E27FC236}">
                <a16:creationId xmlns:a16="http://schemas.microsoft.com/office/drawing/2014/main" id="{11E73D57-2467-4CE1-A581-83536D0FE618}"/>
              </a:ext>
            </a:extLst>
          </p:cNvPr>
          <p:cNvSpPr txBox="1">
            <a:spLocks/>
          </p:cNvSpPr>
          <p:nvPr/>
        </p:nvSpPr>
        <p:spPr>
          <a:xfrm>
            <a:off x="180524" y="4551442"/>
            <a:ext cx="5883089" cy="17148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</a:rPr>
              <a:t>Значит, существует такое основание, что касательная к графику показательной функции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точке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образует с осью абсцисс угол 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45°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Такое основание называют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2,7182818284590… </a:t>
            </a:r>
          </a:p>
          <a:p>
            <a:pPr marL="0" indent="0"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На практике обычно полагают, что </a:t>
            </a:r>
            <a:r>
              <a:rPr lang="ru-RU" sz="1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≈ 2,7</a:t>
            </a:r>
            <a:r>
              <a:rPr lang="ru-RU" sz="1800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5E87E5ED-E500-4818-A0B5-7DDCE666C91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82"/>
          <a:stretch/>
        </p:blipFill>
        <p:spPr>
          <a:xfrm>
            <a:off x="6433038" y="3861159"/>
            <a:ext cx="1896649" cy="2805953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41120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F5C449-06E9-4A0C-BE78-68D475600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685800" y="283779"/>
            <a:ext cx="10515600" cy="74957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График функции </a:t>
            </a:r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= е</a:t>
            </a:r>
            <a:r>
              <a:rPr lang="en-US" sz="3600" b="1" i="1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F474109E-B27A-4980-B861-5287A7F596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9661711"/>
              </p:ext>
            </p:extLst>
          </p:nvPr>
        </p:nvGraphicFramePr>
        <p:xfrm>
          <a:off x="4396511" y="3116185"/>
          <a:ext cx="4570488" cy="1107141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85088">
                  <a:extLst>
                    <a:ext uri="{9D8B030D-6E8A-4147-A177-3AD203B41FA5}">
                      <a16:colId xmlns:a16="http://schemas.microsoft.com/office/drawing/2014/main" val="3433677435"/>
                    </a:ext>
                  </a:extLst>
                </a:gridCol>
                <a:gridCol w="777080">
                  <a:extLst>
                    <a:ext uri="{9D8B030D-6E8A-4147-A177-3AD203B41FA5}">
                      <a16:colId xmlns:a16="http://schemas.microsoft.com/office/drawing/2014/main" val="1093801759"/>
                    </a:ext>
                  </a:extLst>
                </a:gridCol>
                <a:gridCol w="777080">
                  <a:extLst>
                    <a:ext uri="{9D8B030D-6E8A-4147-A177-3AD203B41FA5}">
                      <a16:colId xmlns:a16="http://schemas.microsoft.com/office/drawing/2014/main" val="1448781257"/>
                    </a:ext>
                  </a:extLst>
                </a:gridCol>
                <a:gridCol w="777080">
                  <a:extLst>
                    <a:ext uri="{9D8B030D-6E8A-4147-A177-3AD203B41FA5}">
                      <a16:colId xmlns:a16="http://schemas.microsoft.com/office/drawing/2014/main" val="335798063"/>
                    </a:ext>
                  </a:extLst>
                </a:gridCol>
                <a:gridCol w="777080">
                  <a:extLst>
                    <a:ext uri="{9D8B030D-6E8A-4147-A177-3AD203B41FA5}">
                      <a16:colId xmlns:a16="http://schemas.microsoft.com/office/drawing/2014/main" val="3299215249"/>
                    </a:ext>
                  </a:extLst>
                </a:gridCol>
                <a:gridCol w="777080">
                  <a:extLst>
                    <a:ext uri="{9D8B030D-6E8A-4147-A177-3AD203B41FA5}">
                      <a16:colId xmlns:a16="http://schemas.microsoft.com/office/drawing/2014/main" val="1195199799"/>
                    </a:ext>
                  </a:extLst>
                </a:gridCol>
              </a:tblGrid>
              <a:tr h="519339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ru-RU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8883"/>
                  </a:ext>
                </a:extLst>
              </a:tr>
              <a:tr h="587802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ru-RU" sz="2400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  <a:r>
                        <a:rPr lang="ru-RU" sz="2400" dirty="0"/>
                        <a:t>,14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0,37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2,7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/>
                        <a:t>7,29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12696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42F6E71-F046-4DE5-ADC7-A93440452586}"/>
              </a:ext>
            </a:extLst>
          </p:cNvPr>
          <p:cNvSpPr txBox="1"/>
          <p:nvPr/>
        </p:nvSpPr>
        <p:spPr>
          <a:xfrm>
            <a:off x="1268995" y="1033351"/>
            <a:ext cx="64765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Функция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= е</a:t>
            </a:r>
            <a:r>
              <a:rPr lang="en-US" sz="2400" b="1" i="1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называется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экспоненциальной,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а её график – 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</a:rPr>
              <a:t>экспонентой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E1AF1D-11A6-495C-AD86-C2ABE65279B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251"/>
          <a:stretch/>
        </p:blipFill>
        <p:spPr>
          <a:xfrm>
            <a:off x="130819" y="2021405"/>
            <a:ext cx="4109487" cy="455281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5195F07-A8D0-44CC-A427-CAC277366CE5}"/>
              </a:ext>
            </a:extLst>
          </p:cNvPr>
          <p:cNvSpPr txBox="1"/>
          <p:nvPr/>
        </p:nvSpPr>
        <p:spPr>
          <a:xfrm>
            <a:off x="4350327" y="2198421"/>
            <a:ext cx="46166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Составим таблицу приближённых значений функции</a:t>
            </a:r>
          </a:p>
        </p:txBody>
      </p:sp>
      <p:sp>
        <p:nvSpPr>
          <p:cNvPr id="9" name="Объект 2">
            <a:extLst>
              <a:ext uri="{FF2B5EF4-FFF2-40B4-BE49-F238E27FC236}">
                <a16:creationId xmlns:a16="http://schemas.microsoft.com/office/drawing/2014/main" id="{191716AE-3890-47C0-AA15-366ED2D5C9E9}"/>
              </a:ext>
            </a:extLst>
          </p:cNvPr>
          <p:cNvSpPr txBox="1">
            <a:spLocks/>
          </p:cNvSpPr>
          <p:nvPr/>
        </p:nvSpPr>
        <p:spPr>
          <a:xfrm>
            <a:off x="4350327" y="5449454"/>
            <a:ext cx="4735608" cy="1016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Для закрепления выполните упражнения.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Перейдите по ссылкам: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/>
              <a:t> </a:t>
            </a:r>
            <a:r>
              <a:rPr lang="en-US" sz="1800" dirty="0">
                <a:solidFill>
                  <a:srgbClr val="3E8EF7"/>
                </a:solidFill>
                <a:latin typeface="Roboto"/>
                <a:hlinkClick r:id="rId3"/>
              </a:rPr>
              <a:t>https://onlinetestpad.com/hnwi4kbwzq24y</a:t>
            </a:r>
            <a:endParaRPr lang="ru-RU" sz="1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766227-8F60-45FB-BD78-2E7BFFFFFFA1}"/>
              </a:ext>
            </a:extLst>
          </p:cNvPr>
          <p:cNvSpPr txBox="1"/>
          <p:nvPr/>
        </p:nvSpPr>
        <p:spPr>
          <a:xfrm>
            <a:off x="4408085" y="6380276"/>
            <a:ext cx="4456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u="sng" dirty="0">
                <a:solidFill>
                  <a:srgbClr val="589FFC"/>
                </a:solidFill>
                <a:latin typeface="Roboto"/>
                <a:hlinkClick r:id="rId4"/>
              </a:rPr>
              <a:t>https://onlinetestpad.com/hnbfvbmhtocvy</a:t>
            </a:r>
            <a:endParaRPr lang="ru-RU" dirty="0">
              <a:solidFill>
                <a:srgbClr val="76838F"/>
              </a:solidFill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15059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3401C2-95C2-47CD-990F-C5DB35BB8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754" y="333578"/>
            <a:ext cx="7668491" cy="955675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Проверьте свои знания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9444B0-9841-48F8-986C-292A276E4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0148" y="2215182"/>
            <a:ext cx="7141733" cy="4351338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Вариант 1.</a:t>
            </a:r>
          </a:p>
          <a:p>
            <a:pPr marL="0" indent="0">
              <a:buNone/>
            </a:pPr>
            <a:r>
              <a:rPr lang="en-US" b="0" i="0" u="none" strike="noStrike" dirty="0">
                <a:solidFill>
                  <a:srgbClr val="3E8EF7"/>
                </a:solidFill>
                <a:effectLst/>
                <a:latin typeface="Roboto"/>
                <a:hlinkClick r:id="rId2"/>
              </a:rPr>
              <a:t>https://onlinetestpad.com/hm4m4loje2vmw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Вариант 2.</a:t>
            </a:r>
          </a:p>
          <a:p>
            <a:pPr marL="0" indent="0">
              <a:buNone/>
            </a:pPr>
            <a:r>
              <a:rPr lang="ru-RU" b="0" i="0" u="none" strike="noStrike">
                <a:solidFill>
                  <a:srgbClr val="3E8EF7"/>
                </a:solidFill>
                <a:effectLst/>
                <a:latin typeface="Roboto"/>
                <a:hlinkClick r:id="rId3"/>
              </a:rPr>
              <a:t>https://onlinetestpad.com/hp7nwi4tgrxdy</a:t>
            </a:r>
            <a:endParaRPr lang="ru-RU" b="0" i="0">
              <a:solidFill>
                <a:srgbClr val="76838F"/>
              </a:solidFill>
              <a:effectLst/>
              <a:latin typeface="Roboto"/>
            </a:endParaRPr>
          </a:p>
          <a:p>
            <a:pPr marL="0" indent="0">
              <a:buNone/>
            </a:pP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263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D6EB5-4124-4606-B962-A98F10589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12" y="105710"/>
            <a:ext cx="8794376" cy="61680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Построение графика функции </a:t>
            </a:r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</a:t>
            </a:r>
            <a:r>
              <a:rPr lang="en-US" sz="3600" b="1" i="1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+2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3F82A-3818-4BE6-8E3C-44B159850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841" y="1747010"/>
            <a:ext cx="4383524" cy="49589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График данной функции можно построить путём преобразования графика функции 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200" i="1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Построим график функции 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200" i="1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endParaRPr lang="ru-RU" sz="2200" i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Сдвинем график на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единицы масштаба влево.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Получаем график функции 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</a:t>
            </a:r>
            <a:r>
              <a:rPr lang="en-US" sz="2200" i="1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+2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dirty="0">
              <a:solidFill>
                <a:schemeClr val="accent1">
                  <a:lumMod val="50000"/>
                </a:schemeClr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i="1" baseline="30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9BF4CD01-875C-4A8F-946E-3DB06A52DAA5}"/>
              </a:ext>
            </a:extLst>
          </p:cNvPr>
          <p:cNvGrpSpPr/>
          <p:nvPr/>
        </p:nvGrpSpPr>
        <p:grpSpPr>
          <a:xfrm>
            <a:off x="4687421" y="1748425"/>
            <a:ext cx="4314825" cy="4410075"/>
            <a:chOff x="3938587" y="1345882"/>
            <a:chExt cx="4314825" cy="4410075"/>
          </a:xfrm>
        </p:grpSpPr>
        <p:pic>
          <p:nvPicPr>
            <p:cNvPr id="10" name="Рисунок 9">
              <a:extLst>
                <a:ext uri="{FF2B5EF4-FFF2-40B4-BE49-F238E27FC236}">
                  <a16:creationId xmlns:a16="http://schemas.microsoft.com/office/drawing/2014/main" id="{F53CDEEA-DC3E-4C52-B764-9C7E883DD5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938587" y="1345882"/>
              <a:ext cx="4314825" cy="4410075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2A5D0BF-3092-4EF8-9F2E-8F8D166B0B62}"/>
                </a:ext>
              </a:extLst>
            </p:cNvPr>
            <p:cNvSpPr txBox="1"/>
            <p:nvPr/>
          </p:nvSpPr>
          <p:spPr>
            <a:xfrm>
              <a:off x="5538652" y="2405855"/>
              <a:ext cx="966651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b="1" i="1" dirty="0">
                  <a:solidFill>
                    <a:schemeClr val="accent1">
                      <a:lumMod val="50000"/>
                    </a:schemeClr>
                  </a:solidFill>
                </a:rPr>
                <a:t>у = е</a:t>
              </a:r>
              <a:r>
                <a:rPr lang="en-US" b="1" i="1" baseline="300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x+2</a:t>
              </a:r>
              <a:endParaRPr lang="ru-RU" dirty="0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8EE4030B-B177-4B94-B910-CBD52B71AF1E}"/>
              </a:ext>
            </a:extLst>
          </p:cNvPr>
          <p:cNvGrpSpPr/>
          <p:nvPr/>
        </p:nvGrpSpPr>
        <p:grpSpPr>
          <a:xfrm>
            <a:off x="4688220" y="1738490"/>
            <a:ext cx="4305300" cy="4419600"/>
            <a:chOff x="3938587" y="1332410"/>
            <a:chExt cx="4314825" cy="4419600"/>
          </a:xfrm>
        </p:grpSpPr>
        <p:grpSp>
          <p:nvGrpSpPr>
            <p:cNvPr id="14" name="Группа 13">
              <a:extLst>
                <a:ext uri="{FF2B5EF4-FFF2-40B4-BE49-F238E27FC236}">
                  <a16:creationId xmlns:a16="http://schemas.microsoft.com/office/drawing/2014/main" id="{FD73C983-390E-4283-9F63-65ED9D8406D7}"/>
                </a:ext>
              </a:extLst>
            </p:cNvPr>
            <p:cNvGrpSpPr/>
            <p:nvPr/>
          </p:nvGrpSpPr>
          <p:grpSpPr>
            <a:xfrm>
              <a:off x="3938587" y="1332410"/>
              <a:ext cx="4314825" cy="4419600"/>
              <a:chOff x="3938587" y="1349828"/>
              <a:chExt cx="4314825" cy="4419600"/>
            </a:xfrm>
          </p:grpSpPr>
          <p:grpSp>
            <p:nvGrpSpPr>
              <p:cNvPr id="18" name="Группа 17">
                <a:extLst>
                  <a:ext uri="{FF2B5EF4-FFF2-40B4-BE49-F238E27FC236}">
                    <a16:creationId xmlns:a16="http://schemas.microsoft.com/office/drawing/2014/main" id="{30F9C0E9-BA14-410E-87E8-8FC64D30E58D}"/>
                  </a:ext>
                </a:extLst>
              </p:cNvPr>
              <p:cNvGrpSpPr/>
              <p:nvPr/>
            </p:nvGrpSpPr>
            <p:grpSpPr>
              <a:xfrm>
                <a:off x="3938587" y="1349828"/>
                <a:ext cx="4314825" cy="4419600"/>
                <a:chOff x="3938587" y="1463040"/>
                <a:chExt cx="4314825" cy="4419600"/>
              </a:xfrm>
            </p:grpSpPr>
            <p:pic>
              <p:nvPicPr>
                <p:cNvPr id="20" name="Рисунок 19">
                  <a:extLst>
                    <a:ext uri="{FF2B5EF4-FFF2-40B4-BE49-F238E27FC236}">
                      <a16:creationId xmlns:a16="http://schemas.microsoft.com/office/drawing/2014/main" id="{FD2CC9C5-17E5-4035-9BA9-003D0E07B932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938587" y="1463040"/>
                  <a:ext cx="4314825" cy="4419600"/>
                </a:xfrm>
                <a:prstGeom prst="rect">
                  <a:avLst/>
                </a:prstGeom>
              </p:spPr>
            </p:pic>
            <p:sp>
              <p:nvSpPr>
                <p:cNvPr id="21" name="TextBox 20">
                  <a:extLst>
                    <a:ext uri="{FF2B5EF4-FFF2-40B4-BE49-F238E27FC236}">
                      <a16:creationId xmlns:a16="http://schemas.microsoft.com/office/drawing/2014/main" id="{E90BB5A3-6AA4-4733-9067-2318AE208EB4}"/>
                    </a:ext>
                  </a:extLst>
                </p:cNvPr>
                <p:cNvSpPr txBox="1"/>
                <p:nvPr/>
              </p:nvSpPr>
              <p:spPr>
                <a:xfrm>
                  <a:off x="7186883" y="3365862"/>
                  <a:ext cx="818606" cy="369332"/>
                </a:xfrm>
                <a:prstGeom prst="rect">
                  <a:avLst/>
                </a:prstGeom>
                <a:noFill/>
              </p:spPr>
              <p:txBody>
                <a:bodyPr wrap="square">
                  <a:spAutoFit/>
                </a:bodyPr>
                <a:lstStyle/>
                <a:p>
                  <a:r>
                    <a:rPr lang="ru-RU" b="1" i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у = е</a:t>
                  </a:r>
                  <a:r>
                    <a:rPr lang="en-US" b="1" i="1" baseline="30000" dirty="0">
                      <a:solidFill>
                        <a:schemeClr val="accent1">
                          <a:lumMod val="50000"/>
                        </a:schemeClr>
                      </a:solidFill>
                      <a:latin typeface="Calibri" panose="020F0502020204030204" pitchFamily="34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x</a:t>
                  </a:r>
                  <a:r>
                    <a:rPr lang="ru-RU" b="1" dirty="0">
                      <a:solidFill>
                        <a:schemeClr val="accent1">
                          <a:lumMod val="50000"/>
                        </a:schemeClr>
                      </a:solidFill>
                    </a:rPr>
                    <a:t> </a:t>
                  </a:r>
                  <a:endParaRPr lang="ru-RU" dirty="0"/>
                </a:p>
              </p:txBody>
            </p:sp>
          </p:grp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72F0F30D-8B07-4B90-8239-894A16838488}"/>
                  </a:ext>
                </a:extLst>
              </p:cNvPr>
              <p:cNvSpPr txBox="1"/>
              <p:nvPr/>
            </p:nvSpPr>
            <p:spPr>
              <a:xfrm>
                <a:off x="5538652" y="2375654"/>
                <a:ext cx="96665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b="1" i="1" dirty="0">
                    <a:solidFill>
                      <a:schemeClr val="accent1">
                        <a:lumMod val="50000"/>
                      </a:schemeClr>
                    </a:solidFill>
                  </a:rPr>
                  <a:t>у = е</a:t>
                </a:r>
                <a:r>
                  <a:rPr lang="en-US" b="1" i="1" baseline="30000" dirty="0">
                    <a:solidFill>
                      <a:schemeClr val="accent1">
                        <a:lumMod val="50000"/>
                      </a:schemeClr>
                    </a:solidFill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x+2</a:t>
                </a:r>
                <a:endParaRPr lang="ru-RU" dirty="0"/>
              </a:p>
            </p:txBody>
          </p:sp>
        </p:grpSp>
        <p:cxnSp>
          <p:nvCxnSpPr>
            <p:cNvPr id="15" name="Прямая со стрелкой 14">
              <a:extLst>
                <a:ext uri="{FF2B5EF4-FFF2-40B4-BE49-F238E27FC236}">
                  <a16:creationId xmlns:a16="http://schemas.microsoft.com/office/drawing/2014/main" id="{F6636C70-9897-4C2B-820F-52103229B8A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38355" y="4145280"/>
              <a:ext cx="957942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 стрелкой 15">
              <a:extLst>
                <a:ext uri="{FF2B5EF4-FFF2-40B4-BE49-F238E27FC236}">
                  <a16:creationId xmlns:a16="http://schemas.microsoft.com/office/drawing/2014/main" id="{4113D2F3-71E6-49D7-ACEA-C96A11C2B02B}"/>
                </a:ext>
              </a:extLst>
            </p:cNvPr>
            <p:cNvCxnSpPr/>
            <p:nvPr/>
          </p:nvCxnSpPr>
          <p:spPr>
            <a:xfrm flipH="1">
              <a:off x="6357257" y="2904309"/>
              <a:ext cx="957942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 стрелкой 16">
              <a:extLst>
                <a:ext uri="{FF2B5EF4-FFF2-40B4-BE49-F238E27FC236}">
                  <a16:creationId xmlns:a16="http://schemas.microsoft.com/office/drawing/2014/main" id="{CEF271D9-6780-48CA-B46E-258DB788917A}"/>
                </a:ext>
              </a:extLst>
            </p:cNvPr>
            <p:cNvCxnSpPr/>
            <p:nvPr/>
          </p:nvCxnSpPr>
          <p:spPr>
            <a:xfrm flipH="1">
              <a:off x="5878286" y="3831771"/>
              <a:ext cx="957942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Группа 21">
            <a:extLst>
              <a:ext uri="{FF2B5EF4-FFF2-40B4-BE49-F238E27FC236}">
                <a16:creationId xmlns:a16="http://schemas.microsoft.com/office/drawing/2014/main" id="{0DC78C0F-83FD-4156-8D27-923EC17FF3E2}"/>
              </a:ext>
            </a:extLst>
          </p:cNvPr>
          <p:cNvGrpSpPr/>
          <p:nvPr/>
        </p:nvGrpSpPr>
        <p:grpSpPr>
          <a:xfrm>
            <a:off x="4686914" y="1750821"/>
            <a:ext cx="4305300" cy="4381500"/>
            <a:chOff x="3943350" y="1795463"/>
            <a:chExt cx="4305300" cy="4381500"/>
          </a:xfrm>
        </p:grpSpPr>
        <p:pic>
          <p:nvPicPr>
            <p:cNvPr id="23" name="Рисунок 22">
              <a:extLst>
                <a:ext uri="{FF2B5EF4-FFF2-40B4-BE49-F238E27FC236}">
                  <a16:creationId xmlns:a16="http://schemas.microsoft.com/office/drawing/2014/main" id="{5A93E198-ED66-4DAE-BCD6-40E6E3E180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943350" y="1795463"/>
              <a:ext cx="4305300" cy="43815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A77154D-5A8F-461C-B306-B3BBC0E1EA36}"/>
                </a:ext>
              </a:extLst>
            </p:cNvPr>
            <p:cNvSpPr txBox="1"/>
            <p:nvPr/>
          </p:nvSpPr>
          <p:spPr>
            <a:xfrm>
              <a:off x="7203620" y="3692922"/>
              <a:ext cx="81860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b="1" i="1" dirty="0">
                  <a:solidFill>
                    <a:schemeClr val="accent1">
                      <a:lumMod val="50000"/>
                    </a:schemeClr>
                  </a:solidFill>
                </a:rPr>
                <a:t>у = е</a:t>
              </a:r>
              <a:r>
                <a:rPr lang="en-US" b="1" i="1" baseline="30000" dirty="0">
                  <a:solidFill>
                    <a:schemeClr val="accent1">
                      <a:lumMod val="50000"/>
                    </a:schemeClr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3953097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ED6EB5-4124-4606-B962-A98F10589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224" y="182247"/>
            <a:ext cx="8785411" cy="5349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Построение графика функции </a:t>
            </a:r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36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</a:t>
            </a:r>
            <a:r>
              <a:rPr lang="en-US" sz="3600" b="1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</a:t>
            </a:r>
            <a:r>
              <a:rPr lang="en-US" sz="3600" b="1" i="1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3600" b="1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43F82A-3818-4BE6-8E3C-44B159850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365" y="1596224"/>
            <a:ext cx="4341103" cy="428462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График данной функции можно построить путём преобразования графика функции 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200" i="1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Построим график функции 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US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2200" i="1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Будем рассматривать только часть графика, расположенную правее оси ординат.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Отразим её симметрично  относительно оси ординат.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Получаем график функции 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sz="2200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</a:t>
            </a:r>
            <a:r>
              <a:rPr lang="en-US" sz="2200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</a:t>
            </a:r>
            <a:r>
              <a:rPr lang="en-US" sz="2200" i="1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</a:t>
            </a:r>
            <a:r>
              <a:rPr lang="ru-RU" sz="2200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200" b="1" i="1" baseline="30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ru-RU" sz="2200" b="1" i="1" baseline="30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480E838B-0261-4BD4-BA4D-8485409EBA04}"/>
              </a:ext>
            </a:extLst>
          </p:cNvPr>
          <p:cNvGrpSpPr/>
          <p:nvPr/>
        </p:nvGrpSpPr>
        <p:grpSpPr>
          <a:xfrm>
            <a:off x="4502468" y="1429366"/>
            <a:ext cx="4308823" cy="5038725"/>
            <a:chOff x="263177" y="309728"/>
            <a:chExt cx="4308823" cy="5038725"/>
          </a:xfrm>
        </p:grpSpPr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31A19C1A-48F3-4390-BA91-407D1858408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10951"/>
            <a:stretch/>
          </p:blipFill>
          <p:spPr>
            <a:xfrm>
              <a:off x="263177" y="309728"/>
              <a:ext cx="4308823" cy="5038725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28BA0CAE-2E0B-468D-B31F-F677D8091854}"/>
                </a:ext>
              </a:extLst>
            </p:cNvPr>
            <p:cNvSpPr txBox="1"/>
            <p:nvPr/>
          </p:nvSpPr>
          <p:spPr>
            <a:xfrm>
              <a:off x="3559156" y="1312181"/>
              <a:ext cx="976146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b="1" i="1" dirty="0">
                  <a:solidFill>
                    <a:schemeClr val="accent1">
                      <a:lumMod val="50000"/>
                    </a:schemeClr>
                  </a:solidFill>
                </a:rPr>
                <a:t>у </a:t>
              </a:r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</a:rPr>
                <a:t>=</a:t>
              </a:r>
              <a:r>
                <a:rPr lang="ru-RU" b="1" i="1" dirty="0">
                  <a:solidFill>
                    <a:schemeClr val="accent1">
                      <a:lumMod val="50000"/>
                    </a:schemeClr>
                  </a:solidFill>
                </a:rPr>
                <a:t> е</a:t>
              </a:r>
              <a:r>
                <a:rPr lang="en-US" b="1" i="1" baseline="30000" dirty="0">
                  <a:solidFill>
                    <a:schemeClr val="accent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b="1" baseline="30000" dirty="0">
                  <a:solidFill>
                    <a:schemeClr val="accent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|</a:t>
              </a:r>
              <a:r>
                <a:rPr lang="en-US" b="1" i="1" baseline="30000" dirty="0">
                  <a:solidFill>
                    <a:schemeClr val="accent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r>
                <a:rPr lang="en-US" b="1" baseline="30000" dirty="0">
                  <a:solidFill>
                    <a:schemeClr val="accent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|</a:t>
              </a:r>
              <a:endParaRPr lang="ru-RU" dirty="0"/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id="{F0A77B36-CC55-46CB-A4DC-9FAC100222E5}"/>
              </a:ext>
            </a:extLst>
          </p:cNvPr>
          <p:cNvGrpSpPr/>
          <p:nvPr/>
        </p:nvGrpSpPr>
        <p:grpSpPr>
          <a:xfrm>
            <a:off x="4502468" y="1429366"/>
            <a:ext cx="4341102" cy="5114925"/>
            <a:chOff x="3376613" y="1357781"/>
            <a:chExt cx="4341102" cy="5114925"/>
          </a:xfrm>
        </p:grpSpPr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C5CFAACA-0EF8-40E5-82DF-B74A6CDCD0C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10106"/>
            <a:stretch/>
          </p:blipFill>
          <p:spPr>
            <a:xfrm>
              <a:off x="3376613" y="1357781"/>
              <a:ext cx="4341102" cy="5114925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6FA1266-C6E7-41A5-BC82-5C7CBDDD6D58}"/>
                </a:ext>
              </a:extLst>
            </p:cNvPr>
            <p:cNvSpPr txBox="1"/>
            <p:nvPr/>
          </p:nvSpPr>
          <p:spPr>
            <a:xfrm>
              <a:off x="6722232" y="2419375"/>
              <a:ext cx="732305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ru-RU" b="1" i="1" dirty="0">
                  <a:solidFill>
                    <a:schemeClr val="accent1">
                      <a:lumMod val="50000"/>
                    </a:schemeClr>
                  </a:solidFill>
                </a:rPr>
                <a:t>у </a:t>
              </a:r>
              <a:r>
                <a:rPr lang="ru-RU" b="1" dirty="0">
                  <a:solidFill>
                    <a:schemeClr val="accent1">
                      <a:lumMod val="50000"/>
                    </a:schemeClr>
                  </a:solidFill>
                </a:rPr>
                <a:t>=</a:t>
              </a:r>
              <a:r>
                <a:rPr lang="ru-RU" b="1" i="1" dirty="0">
                  <a:solidFill>
                    <a:schemeClr val="accent1">
                      <a:lumMod val="50000"/>
                    </a:schemeClr>
                  </a:solidFill>
                </a:rPr>
                <a:t> е</a:t>
              </a:r>
              <a:r>
                <a:rPr lang="en-US" b="1" i="1" baseline="30000" dirty="0">
                  <a:solidFill>
                    <a:schemeClr val="accent1">
                      <a:lumMod val="50000"/>
                    </a:schemeClr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endParaRPr lang="ru-RU" dirty="0"/>
            </a:p>
          </p:txBody>
        </p:sp>
      </p:grpSp>
      <p:sp>
        <p:nvSpPr>
          <p:cNvPr id="11" name="Объект 2">
            <a:extLst>
              <a:ext uri="{FF2B5EF4-FFF2-40B4-BE49-F238E27FC236}">
                <a16:creationId xmlns:a16="http://schemas.microsoft.com/office/drawing/2014/main" id="{9A3114EE-3D72-4227-B2E2-5EBADCDC3390}"/>
              </a:ext>
            </a:extLst>
          </p:cNvPr>
          <p:cNvSpPr txBox="1">
            <a:spLocks/>
          </p:cNvSpPr>
          <p:nvPr/>
        </p:nvSpPr>
        <p:spPr>
          <a:xfrm>
            <a:off x="74163" y="5627944"/>
            <a:ext cx="4735608" cy="1016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Для закрепления выполните упражнения.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ru-RU" sz="18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Перейдите по ссылке:</a:t>
            </a:r>
            <a:endParaRPr lang="ru-RU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u="sng" dirty="0">
                <a:solidFill>
                  <a:srgbClr val="589FFC"/>
                </a:solidFill>
                <a:hlinkClick r:id="rId4"/>
              </a:rPr>
              <a:t>https://onlinetestpad.com/hnzkedqxuxzpu</a:t>
            </a:r>
            <a:endParaRPr lang="ru-RU" sz="1800" dirty="0">
              <a:solidFill>
                <a:srgbClr val="76838F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9479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D1DE94-085D-4A18-A906-0406C0897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68219" y="97271"/>
            <a:ext cx="10587182" cy="1325563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Оценивание результатов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9FC3E0-9418-4187-BB6C-F3E003B44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767" y="1360079"/>
            <a:ext cx="8442036" cy="517193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Я умею (не умею) выполнять построение графиков экспоненциальных функций.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Я умею (не умею) находить наибольшее и наименьшее значения экспоненциальных функций на заданном отрезке</a:t>
            </a:r>
            <a:endParaRPr lang="ru-RU" dirty="0">
              <a:solidFill>
                <a:schemeClr val="accent1">
                  <a:lumMod val="50000"/>
                </a:schemeClr>
              </a:solidFill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Я получил отметки за прохождение тестов…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Я проанализировал свои результаты и сделал вывод…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Я хорошо знаю…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Мне нужно повторить…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Мне нужно изучить…</a:t>
            </a:r>
          </a:p>
          <a:p>
            <a:pPr marL="0" indent="0">
              <a:spcBef>
                <a:spcPts val="0"/>
              </a:spcBef>
              <a:buNone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Сегодня свою работу на уроке я оцениваю…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793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7B0797-BA29-4C31-9FB1-356A625C57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3355" y="2760807"/>
            <a:ext cx="6957291" cy="1157720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</a:rPr>
              <a:t>Всего Вам наилучшего!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2610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40A71551ABB9046B74E55BE17A2C5F0" ma:contentTypeVersion="10" ma:contentTypeDescription="Создание документа." ma:contentTypeScope="" ma:versionID="06de5c15b161d3b2b2434e3f17089e80">
  <xsd:schema xmlns:xsd="http://www.w3.org/2001/XMLSchema" xmlns:xs="http://www.w3.org/2001/XMLSchema" xmlns:p="http://schemas.microsoft.com/office/2006/metadata/properties" xmlns:ns2="d193f7e3-2b16-4402-b449-cafefeba7fed" xmlns:ns3="d4f879f6-e49e-4165-b56b-5148a6739732" targetNamespace="http://schemas.microsoft.com/office/2006/metadata/properties" ma:root="true" ma:fieldsID="de92be53fdf59e7d67cb4663839d728c" ns2:_="" ns3:_="">
    <xsd:import namespace="d193f7e3-2b16-4402-b449-cafefeba7fed"/>
    <xsd:import namespace="d4f879f6-e49e-4165-b56b-5148a67397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93f7e3-2b16-4402-b449-cafefeba7f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879f6-e49e-4165-b56b-5148a673973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Совместно с подробностями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B79DE9-CAF1-43EF-BE18-CAB23627385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E09AE1C-3ABA-4227-AB3B-2EA08EF5FB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93f7e3-2b16-4402-b449-cafefeba7fed"/>
    <ds:schemaRef ds:uri="d4f879f6-e49e-4165-b56b-5148a67397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74F7BA7-9191-4618-8156-1D8B085E22B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</TotalTime>
  <Words>431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Касательная</vt:lpstr>
      <vt:lpstr>Проведём касательные к графикам некоторых показательных функций и сравним углы, образованные касательными к этим графикам в точке х = 0</vt:lpstr>
      <vt:lpstr>График функции у = еx</vt:lpstr>
      <vt:lpstr>Проверьте свои знания</vt:lpstr>
      <vt:lpstr>Построение графика функции у = еx+2</vt:lpstr>
      <vt:lpstr>Построение графика функции у = е|x|</vt:lpstr>
      <vt:lpstr>Оценивание результатов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Понятие касательной. Число e  функция y = ex</dc:title>
  <dc:creator>Людмила</dc:creator>
  <cp:lastModifiedBy>Мардахаева Елена</cp:lastModifiedBy>
  <cp:revision>82</cp:revision>
  <dcterms:created xsi:type="dcterms:W3CDTF">2020-08-18T08:41:20Z</dcterms:created>
  <dcterms:modified xsi:type="dcterms:W3CDTF">2020-09-04T10:14:03Z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0x010100E40A71551ABB9046B74E55BE17A2C5F0</vt:lpwstr>
  </property>
</Properties>
</file>