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599" r:id="rId5"/>
    <p:sldId id="275" r:id="rId6"/>
    <p:sldId id="266" r:id="rId7"/>
    <p:sldId id="601" r:id="rId8"/>
    <p:sldId id="602" r:id="rId9"/>
    <p:sldId id="283" r:id="rId10"/>
    <p:sldId id="287" r:id="rId11"/>
    <p:sldId id="276" r:id="rId12"/>
    <p:sldId id="286" r:id="rId13"/>
    <p:sldId id="268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FFFB9-BB69-CF1A-87C4-6EBB12E2D145}" v="4" dt="2020-09-04T10:15:25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Борзунова" userId="S::borzunova@blbz.ru::e7ff207e-666f-4118-b8bc-780dd7452c66" providerId="AD" clId="Web-{6FFFFFB9-BB69-CF1A-87C4-6EBB12E2D145}"/>
    <pc:docChg chg="modSld">
      <pc:chgData name="Мария Борзунова" userId="S::borzunova@blbz.ru::e7ff207e-666f-4118-b8bc-780dd7452c66" providerId="AD" clId="Web-{6FFFFFB9-BB69-CF1A-87C4-6EBB12E2D145}" dt="2020-09-04T10:15:25.530" v="3" actId="20577"/>
      <pc:docMkLst>
        <pc:docMk/>
      </pc:docMkLst>
      <pc:sldChg chg="modSp">
        <pc:chgData name="Мария Борзунова" userId="S::borzunova@blbz.ru::e7ff207e-666f-4118-b8bc-780dd7452c66" providerId="AD" clId="Web-{6FFFFFB9-BB69-CF1A-87C4-6EBB12E2D145}" dt="2020-09-04T10:15:25.530" v="2" actId="20577"/>
        <pc:sldMkLst>
          <pc:docMk/>
          <pc:sldMk cId="2813996783" sldId="286"/>
        </pc:sldMkLst>
        <pc:spChg chg="mod">
          <ac:chgData name="Мария Борзунова" userId="S::borzunova@blbz.ru::e7ff207e-666f-4118-b8bc-780dd7452c66" providerId="AD" clId="Web-{6FFFFFB9-BB69-CF1A-87C4-6EBB12E2D145}" dt="2020-09-04T10:15:25.530" v="2" actId="20577"/>
          <ac:spMkLst>
            <pc:docMk/>
            <pc:sldMk cId="2813996783" sldId="286"/>
            <ac:spMk id="30" creationId="{CDDC5A38-0608-4DC7-92E8-7E4B1F64667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7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9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1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37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2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4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9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8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4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testpad.com/hprsx5425njlw" TargetMode="External"/><Relationship Id="rId2" Type="http://schemas.openxmlformats.org/officeDocument/2006/relationships/hyperlink" Target="https://onlinetestpad.com/hpqhyr5wsnd6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7.png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8.bin"/><Relationship Id="rId3" Type="http://schemas.openxmlformats.org/officeDocument/2006/relationships/image" Target="../media/image9.png"/><Relationship Id="rId21" Type="http://schemas.openxmlformats.org/officeDocument/2006/relationships/hyperlink" Target="https://onlinetestpad.com/hphq2irfpgivc" TargetMode="Externa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1.wmf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hyperlink" Target="https://onlinetestpad.com/hovydawlrybye" TargetMode="Externa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7.png"/><Relationship Id="rId10" Type="http://schemas.openxmlformats.org/officeDocument/2006/relationships/image" Target="../media/image20.wmf"/><Relationship Id="rId19" Type="http://schemas.openxmlformats.org/officeDocument/2006/relationships/image" Target="../media/image24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1.wmf"/><Relationship Id="rId18" Type="http://schemas.openxmlformats.org/officeDocument/2006/relationships/image" Target="../media/image33.wmf"/><Relationship Id="rId26" Type="http://schemas.openxmlformats.org/officeDocument/2006/relationships/hyperlink" Target="https://onlinetestpad.com/hogmwfdleeoh6" TargetMode="External"/><Relationship Id="rId3" Type="http://schemas.openxmlformats.org/officeDocument/2006/relationships/image" Target="../media/image25.png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6.bin"/><Relationship Id="rId25" Type="http://schemas.openxmlformats.org/officeDocument/2006/relationships/hyperlink" Target="https://onlinetestpad.com/hphq2irfpgivc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0.wmf"/><Relationship Id="rId24" Type="http://schemas.openxmlformats.org/officeDocument/2006/relationships/image" Target="../media/image36.wmf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4.bin"/><Relationship Id="rId22" Type="http://schemas.openxmlformats.org/officeDocument/2006/relationships/image" Target="../media/image3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6.wmf"/><Relationship Id="rId3" Type="http://schemas.openxmlformats.org/officeDocument/2006/relationships/image" Target="../media/image49.png"/><Relationship Id="rId21" Type="http://schemas.openxmlformats.org/officeDocument/2006/relationships/oleObject" Target="../embeddings/oleObject37.bin"/><Relationship Id="rId7" Type="http://schemas.openxmlformats.org/officeDocument/2006/relationships/image" Target="../media/image41.wmf"/><Relationship Id="rId12" Type="http://schemas.openxmlformats.org/officeDocument/2006/relationships/hyperlink" Target="https://onlinetestpad.com/hphq2irfpgivc" TargetMode="External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3.wmf"/><Relationship Id="rId5" Type="http://schemas.openxmlformats.org/officeDocument/2006/relationships/image" Target="../media/image25.png"/><Relationship Id="rId15" Type="http://schemas.openxmlformats.org/officeDocument/2006/relationships/oleObject" Target="../embeddings/oleObject34.bin"/><Relationship Id="rId23" Type="http://schemas.openxmlformats.org/officeDocument/2006/relationships/hyperlink" Target="https://onlinetestpad.com/hm7nuqsqjf26u" TargetMode="External"/><Relationship Id="rId10" Type="http://schemas.openxmlformats.org/officeDocument/2006/relationships/oleObject" Target="../embeddings/oleObject32.bin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9.png"/><Relationship Id="rId9" Type="http://schemas.openxmlformats.org/officeDocument/2006/relationships/image" Target="../media/image42.wmf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0069305F-DD4C-4E7F-83B8-F2764590B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"/>
            <a:ext cx="5005755" cy="63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lbz.ru/_img/promo/logo755x254.jpg">
            <a:extLst>
              <a:ext uri="{FF2B5EF4-FFF2-40B4-BE49-F238E27FC236}">
                <a16:creationId xmlns:a16="http://schemas.microsoft.com/office/drawing/2014/main" id="{584052A0-D843-409D-9151-CC6B767A4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1258" y="5005541"/>
            <a:ext cx="2061955" cy="64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B89716-DA7D-4123-A249-5CF73D872667}"/>
              </a:ext>
            </a:extLst>
          </p:cNvPr>
          <p:cNvSpPr/>
          <p:nvPr/>
        </p:nvSpPr>
        <p:spPr>
          <a:xfrm>
            <a:off x="0" y="5899097"/>
            <a:ext cx="9144000" cy="72278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defTabSz="844062">
              <a:defRPr/>
            </a:pPr>
            <a:r>
              <a:rPr lang="ru-RU" sz="184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класс. Вводное повторение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71253DE-2B7C-4DD4-B41A-20124AB8F3E2}"/>
              </a:ext>
            </a:extLst>
          </p:cNvPr>
          <p:cNvSpPr/>
          <p:nvPr/>
        </p:nvSpPr>
        <p:spPr>
          <a:xfrm>
            <a:off x="2655767" y="255643"/>
            <a:ext cx="6138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3600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360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Показательные уравнения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8C1D84C-0914-4B4F-BCF2-0BC5CFBC39E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8386" y="2996953"/>
            <a:ext cx="1324827" cy="109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F0CF5-3B52-48F4-95BC-5380D554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546" y="531382"/>
            <a:ext cx="6834907" cy="761711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solidFill>
                  <a:srgbClr val="002060"/>
                </a:solidFill>
                <a:latin typeface="+mn-lt"/>
              </a:rPr>
              <a:t>Выполните тестовые 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BDB2DA-BF6C-44C7-B029-3C4CFE0FD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1692423"/>
            <a:ext cx="8049745" cy="2772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Вариант №1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0" i="0" u="none" strike="noStrike" dirty="0">
                <a:solidFill>
                  <a:srgbClr val="3E8EF7"/>
                </a:solidFill>
                <a:effectLst/>
                <a:latin typeface="Roboto"/>
                <a:hlinkClick r:id="rId2"/>
              </a:rPr>
              <a:t>https://onlinetestpad.com/hpqhyr5wsnd6y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Вариант №2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0" i="0" u="none" strike="noStrike" dirty="0">
                <a:solidFill>
                  <a:srgbClr val="3E8EF7"/>
                </a:solidFill>
                <a:effectLst/>
                <a:latin typeface="Roboto"/>
                <a:hlinkClick r:id="rId3"/>
              </a:rPr>
              <a:t>https://onlinetestpad.com/hprsx5425njlw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520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0C3AA-6113-4DAA-A718-8388FE8F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45" y="197720"/>
            <a:ext cx="7352146" cy="91873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Оценивание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D0215-CD1B-4467-97E5-26698FA27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6" y="1062757"/>
            <a:ext cx="6871855" cy="559752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умею (не умею) решать показательные уравнения.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владею следующими методами решения показательных уравнений…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получил отметки за прохождение тестов…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проанализировал свои результаты и сделал вывод…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хорошо знаю…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Мне нужно повторить…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Мне нужно изучить…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Сегодня свою работу на уроке я оцениваю…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359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7B0797-BA29-4C31-9FB1-356A625C5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56" y="2850140"/>
            <a:ext cx="6957291" cy="1157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Всего Вам наилучшего!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6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353E6D-8020-42A2-93FC-A8721A4DF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9247" y="273905"/>
            <a:ext cx="10515600" cy="7894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Показательные уравнения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971549-B256-4BB1-BA7C-AE2A4FF9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88" y="1487598"/>
            <a:ext cx="8830236" cy="489472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34975" algn="l"/>
              </a:tabLst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Показательными уравнениями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называют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уравнения вида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i="1" baseline="300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a</a:t>
            </a:r>
            <a:r>
              <a:rPr lang="en-US" i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где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≠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1,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уравнения, сводящиеся к этому виду. В основе решения показательных уравнений лежит следующая теорема.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Напоминаем, что два уравнения с одной переменной называются равносильными, если они имеют одинаковые множества корней.</a:t>
            </a:r>
            <a:endParaRPr lang="ru-RU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E1C31A-296B-45A0-B541-BE8E7FA9D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8" y="3448273"/>
            <a:ext cx="8803342" cy="97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5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9238ACC5-ECB3-4672-8F57-E86E90878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256" y="85193"/>
            <a:ext cx="6887643" cy="217391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8FB5D5-56B0-4A7E-B2D3-E7C2BF586B5F}"/>
              </a:ext>
            </a:extLst>
          </p:cNvPr>
          <p:cNvSpPr/>
          <p:nvPr/>
        </p:nvSpPr>
        <p:spPr>
          <a:xfrm>
            <a:off x="591669" y="403412"/>
            <a:ext cx="5441578" cy="555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Объект 6">
            <a:extLst>
              <a:ext uri="{FF2B5EF4-FFF2-40B4-BE49-F238E27FC236}">
                <a16:creationId xmlns:a16="http://schemas.microsoft.com/office/drawing/2014/main" id="{C1470EE5-862A-43E2-B69D-EDF0DA10BA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79" t="19149" r="75018" b="62924"/>
          <a:stretch/>
        </p:blipFill>
        <p:spPr>
          <a:xfrm>
            <a:off x="2590800" y="519952"/>
            <a:ext cx="1411944" cy="40341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53DEBF3-BB67-4035-B100-FDCCB778B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54" y="2574499"/>
            <a:ext cx="2349937" cy="437642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F0F4AD-822C-4DFB-8903-AEC8DEDE2243}"/>
              </a:ext>
            </a:extLst>
          </p:cNvPr>
          <p:cNvSpPr/>
          <p:nvPr/>
        </p:nvSpPr>
        <p:spPr>
          <a:xfrm>
            <a:off x="4384850" y="2865407"/>
            <a:ext cx="2356596" cy="54566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решение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76C32D3-A2E6-495C-8D81-28CEF5CED6B2}"/>
              </a:ext>
            </a:extLst>
          </p:cNvPr>
          <p:cNvSpPr/>
          <p:nvPr/>
        </p:nvSpPr>
        <p:spPr>
          <a:xfrm>
            <a:off x="6903949" y="2865408"/>
            <a:ext cx="1944216" cy="5456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ответ</a:t>
            </a: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5B853638-07C8-4646-8AD1-515DA4D4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061496"/>
              </p:ext>
            </p:extLst>
          </p:nvPr>
        </p:nvGraphicFramePr>
        <p:xfrm>
          <a:off x="422954" y="3130673"/>
          <a:ext cx="2514523" cy="56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5" imgW="1765080" imgH="393480" progId="Equation.DSMT4">
                  <p:embed/>
                </p:oleObj>
              </mc:Choice>
              <mc:Fallback>
                <p:oleObj name="Equation" r:id="rId5" imgW="1765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2954" y="3130673"/>
                        <a:ext cx="2514523" cy="560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277D009-2E91-4EFE-B348-8630036AA43F}"/>
              </a:ext>
            </a:extLst>
          </p:cNvPr>
          <p:cNvSpPr txBox="1"/>
          <p:nvPr/>
        </p:nvSpPr>
        <p:spPr>
          <a:xfrm>
            <a:off x="422954" y="3691466"/>
            <a:ext cx="7188200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Представим правую часть уравнения в виде степени с основанием 6:</a:t>
            </a:r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EA52C694-1207-4DE7-B309-9B765D7E4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453748"/>
              </p:ext>
            </p:extLst>
          </p:nvPr>
        </p:nvGraphicFramePr>
        <p:xfrm>
          <a:off x="3312458" y="4074776"/>
          <a:ext cx="863967" cy="546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7" imgW="622080" imgH="393480" progId="Equation.DSMT4">
                  <p:embed/>
                </p:oleObj>
              </mc:Choice>
              <mc:Fallback>
                <p:oleObj name="Equation" r:id="rId7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12458" y="4074776"/>
                        <a:ext cx="863967" cy="546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D59FE58-32C9-4489-9DC5-2FC5C6511A60}"/>
              </a:ext>
            </a:extLst>
          </p:cNvPr>
          <p:cNvSpPr txBox="1"/>
          <p:nvPr/>
        </p:nvSpPr>
        <p:spPr>
          <a:xfrm>
            <a:off x="494671" y="4563033"/>
            <a:ext cx="7188200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Получаем:</a:t>
            </a:r>
          </a:p>
        </p:txBody>
      </p:sp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C5A69551-3A45-4CFA-8B09-4EF3F3ED07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350484"/>
              </p:ext>
            </p:extLst>
          </p:nvPr>
        </p:nvGraphicFramePr>
        <p:xfrm>
          <a:off x="3281363" y="5022850"/>
          <a:ext cx="7223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9" imgW="507960" imgH="203040" progId="Equation.DSMT4">
                  <p:embed/>
                </p:oleObj>
              </mc:Choice>
              <mc:Fallback>
                <p:oleObj name="Equation" r:id="rId9" imgW="507960" imgH="203040" progId="Equation.DSMT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5B853638-07C8-4646-8AD1-515DA4D4A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81363" y="5022850"/>
                        <a:ext cx="722312" cy="28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012739F-E6BA-4EC6-BF4F-7968226D64DD}"/>
              </a:ext>
            </a:extLst>
          </p:cNvPr>
          <p:cNvSpPr txBox="1"/>
          <p:nvPr/>
        </p:nvSpPr>
        <p:spPr>
          <a:xfrm>
            <a:off x="494671" y="5480240"/>
            <a:ext cx="7188200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Отсюда:</a:t>
            </a: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59DECC67-6F7D-40AF-AEF7-7652613A0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588145"/>
              </p:ext>
            </p:extLst>
          </p:nvPr>
        </p:nvGraphicFramePr>
        <p:xfrm>
          <a:off x="3296772" y="5819431"/>
          <a:ext cx="61436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23" name="Объект 22">
                        <a:extLst>
                          <a:ext uri="{FF2B5EF4-FFF2-40B4-BE49-F238E27FC236}">
                            <a16:creationId xmlns:a16="http://schemas.microsoft.com/office/drawing/2014/main" id="{C5A69551-3A45-4CFA-8B09-4EF3F3ED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96772" y="5819431"/>
                        <a:ext cx="614362" cy="25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D2D405AA-6839-481B-B523-D9BCE72F4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77599"/>
              </p:ext>
            </p:extLst>
          </p:nvPr>
        </p:nvGraphicFramePr>
        <p:xfrm>
          <a:off x="7501219" y="2989279"/>
          <a:ext cx="61436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25" name="Объект 24">
                        <a:extLst>
                          <a:ext uri="{FF2B5EF4-FFF2-40B4-BE49-F238E27FC236}">
                            <a16:creationId xmlns:a16="http://schemas.microsoft.com/office/drawing/2014/main" id="{59DECC67-6F7D-40AF-AEF7-7652613A0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01219" y="2989279"/>
                        <a:ext cx="614362" cy="25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0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9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9238ACC5-ECB3-4672-8F57-E86E90878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44124"/>
          <a:stretch/>
        </p:blipFill>
        <p:spPr>
          <a:xfrm>
            <a:off x="317256" y="85193"/>
            <a:ext cx="6887643" cy="121468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8FB5D5-56B0-4A7E-B2D3-E7C2BF586B5F}"/>
              </a:ext>
            </a:extLst>
          </p:cNvPr>
          <p:cNvSpPr/>
          <p:nvPr/>
        </p:nvSpPr>
        <p:spPr>
          <a:xfrm>
            <a:off x="591669" y="403412"/>
            <a:ext cx="5441578" cy="555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53DEBF3-BB67-4035-B100-FDCCB778B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56" y="3275463"/>
            <a:ext cx="2349937" cy="437642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F0F4AD-822C-4DFB-8903-AEC8DEDE2243}"/>
              </a:ext>
            </a:extLst>
          </p:cNvPr>
          <p:cNvSpPr/>
          <p:nvPr/>
        </p:nvSpPr>
        <p:spPr>
          <a:xfrm>
            <a:off x="4279152" y="3566371"/>
            <a:ext cx="2356596" cy="54566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решение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76C32D3-A2E6-495C-8D81-28CEF5CED6B2}"/>
              </a:ext>
            </a:extLst>
          </p:cNvPr>
          <p:cNvSpPr/>
          <p:nvPr/>
        </p:nvSpPr>
        <p:spPr>
          <a:xfrm>
            <a:off x="6798251" y="3566372"/>
            <a:ext cx="1944216" cy="5456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ответ</a:t>
            </a: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5B853638-07C8-4646-8AD1-515DA4D4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939822"/>
              </p:ext>
            </p:extLst>
          </p:nvPr>
        </p:nvGraphicFramePr>
        <p:xfrm>
          <a:off x="329427" y="3745911"/>
          <a:ext cx="28035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5" imgW="1968480" imgH="469800" progId="Equation.DSMT4">
                  <p:embed/>
                </p:oleObj>
              </mc:Choice>
              <mc:Fallback>
                <p:oleObj name="Equation" r:id="rId5" imgW="1968480" imgH="469800" progId="Equation.DSMT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5B853638-07C8-4646-8AD1-515DA4D4A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427" y="3745911"/>
                        <a:ext cx="280352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277D009-2E91-4EFE-B348-8630036AA43F}"/>
              </a:ext>
            </a:extLst>
          </p:cNvPr>
          <p:cNvSpPr txBox="1"/>
          <p:nvPr/>
        </p:nvSpPr>
        <p:spPr>
          <a:xfrm>
            <a:off x="317256" y="4392430"/>
            <a:ext cx="7188200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Поработаем по отдельности с левой и правой частями заданного уравнения:</a:t>
            </a:r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EA52C694-1207-4DE7-B309-9B765D7E4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190721"/>
              </p:ext>
            </p:extLst>
          </p:nvPr>
        </p:nvGraphicFramePr>
        <p:xfrm>
          <a:off x="1744066" y="4696231"/>
          <a:ext cx="3508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7" imgW="2527200" imgH="469800" progId="Equation.DSMT4">
                  <p:embed/>
                </p:oleObj>
              </mc:Choice>
              <mc:Fallback>
                <p:oleObj name="Equation" r:id="rId7" imgW="2527200" imgH="469800" progId="Equation.DSMT4">
                  <p:embed/>
                  <p:pic>
                    <p:nvPicPr>
                      <p:cNvPr id="21" name="Объект 20">
                        <a:extLst>
                          <a:ext uri="{FF2B5EF4-FFF2-40B4-BE49-F238E27FC236}">
                            <a16:creationId xmlns:a16="http://schemas.microsoft.com/office/drawing/2014/main" id="{EA52C694-1207-4DE7-B309-9B765D7E4C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44066" y="4696231"/>
                        <a:ext cx="3508375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D59FE58-32C9-4489-9DC5-2FC5C6511A60}"/>
              </a:ext>
            </a:extLst>
          </p:cNvPr>
          <p:cNvSpPr txBox="1"/>
          <p:nvPr/>
        </p:nvSpPr>
        <p:spPr>
          <a:xfrm>
            <a:off x="388973" y="5205423"/>
            <a:ext cx="7188200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Получаем:</a:t>
            </a:r>
          </a:p>
        </p:txBody>
      </p:sp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C5A69551-3A45-4CFA-8B09-4EF3F3ED07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892996"/>
              </p:ext>
            </p:extLst>
          </p:nvPr>
        </p:nvGraphicFramePr>
        <p:xfrm>
          <a:off x="3163888" y="5386068"/>
          <a:ext cx="7397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Equation" r:id="rId9" imgW="520560" imgH="304560" progId="Equation.DSMT4">
                  <p:embed/>
                </p:oleObj>
              </mc:Choice>
              <mc:Fallback>
                <p:oleObj name="Equation" r:id="rId9" imgW="520560" imgH="304560" progId="Equation.DSMT4">
                  <p:embed/>
                  <p:pic>
                    <p:nvPicPr>
                      <p:cNvPr id="23" name="Объект 22">
                        <a:extLst>
                          <a:ext uri="{FF2B5EF4-FFF2-40B4-BE49-F238E27FC236}">
                            <a16:creationId xmlns:a16="http://schemas.microsoft.com/office/drawing/2014/main" id="{C5A69551-3A45-4CFA-8B09-4EF3F3ED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63888" y="5386068"/>
                        <a:ext cx="739775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012739F-E6BA-4EC6-BF4F-7968226D64DD}"/>
              </a:ext>
            </a:extLst>
          </p:cNvPr>
          <p:cNvSpPr txBox="1"/>
          <p:nvPr/>
        </p:nvSpPr>
        <p:spPr>
          <a:xfrm>
            <a:off x="388973" y="5855242"/>
            <a:ext cx="7188200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Отсюда:</a:t>
            </a: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59DECC67-6F7D-40AF-AEF7-7652613A0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143548"/>
              </p:ext>
            </p:extLst>
          </p:nvPr>
        </p:nvGraphicFramePr>
        <p:xfrm>
          <a:off x="2428875" y="6046788"/>
          <a:ext cx="7413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Equation" r:id="rId11" imgW="520560" imgH="393480" progId="Equation.DSMT4">
                  <p:embed/>
                </p:oleObj>
              </mc:Choice>
              <mc:Fallback>
                <p:oleObj name="Equation" r:id="rId11" imgW="520560" imgH="393480" progId="Equation.DSMT4">
                  <p:embed/>
                  <p:pic>
                    <p:nvPicPr>
                      <p:cNvPr id="25" name="Объект 24">
                        <a:extLst>
                          <a:ext uri="{FF2B5EF4-FFF2-40B4-BE49-F238E27FC236}">
                            <a16:creationId xmlns:a16="http://schemas.microsoft.com/office/drawing/2014/main" id="{59DECC67-6F7D-40AF-AEF7-7652613A0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28875" y="6046788"/>
                        <a:ext cx="741363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D2D405AA-6839-481B-B523-D9BCE72F4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148813"/>
              </p:ext>
            </p:extLst>
          </p:nvPr>
        </p:nvGraphicFramePr>
        <p:xfrm>
          <a:off x="7359650" y="3538538"/>
          <a:ext cx="6873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Equation" r:id="rId13" imgW="482400" imgH="393480" progId="Equation.DSMT4">
                  <p:embed/>
                </p:oleObj>
              </mc:Choice>
              <mc:Fallback>
                <p:oleObj name="Equation" r:id="rId13" imgW="482400" imgH="393480" progId="Equation.DSMT4">
                  <p:embed/>
                  <p:pic>
                    <p:nvPicPr>
                      <p:cNvPr id="26" name="Объект 25">
                        <a:extLst>
                          <a:ext uri="{FF2B5EF4-FFF2-40B4-BE49-F238E27FC236}">
                            <a16:creationId xmlns:a16="http://schemas.microsoft.com/office/drawing/2014/main" id="{D2D405AA-6839-481B-B523-D9BCE72F41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59650" y="3538538"/>
                        <a:ext cx="687388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Объект 6">
            <a:extLst>
              <a:ext uri="{FF2B5EF4-FFF2-40B4-BE49-F238E27FC236}">
                <a16:creationId xmlns:a16="http://schemas.microsoft.com/office/drawing/2014/main" id="{BFA6AD45-7C62-44C3-95A8-7131EC9213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53" t="14667" r="43616" b="57098"/>
          <a:stretch/>
        </p:blipFill>
        <p:spPr>
          <a:xfrm>
            <a:off x="2519084" y="453714"/>
            <a:ext cx="1801906" cy="564776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F370E1-60B7-4782-9823-33F855BF5FBF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2739" b="47546"/>
          <a:stretch/>
        </p:blipFill>
        <p:spPr>
          <a:xfrm>
            <a:off x="329427" y="1323399"/>
            <a:ext cx="6337655" cy="1998844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0390549-2EC8-4579-8383-255DD2EA4C00}"/>
              </a:ext>
            </a:extLst>
          </p:cNvPr>
          <p:cNvSpPr/>
          <p:nvPr/>
        </p:nvSpPr>
        <p:spPr>
          <a:xfrm>
            <a:off x="1600201" y="959224"/>
            <a:ext cx="5441578" cy="364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8514D5-0243-4EB1-838D-4ACC490B6E9A}"/>
              </a:ext>
            </a:extLst>
          </p:cNvPr>
          <p:cNvSpPr txBox="1"/>
          <p:nvPr/>
        </p:nvSpPr>
        <p:spPr>
          <a:xfrm>
            <a:off x="3312458" y="6161719"/>
            <a:ext cx="3985558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т.е.:</a:t>
            </a:r>
          </a:p>
        </p:txBody>
      </p: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E8978E60-32B6-4D25-9065-D0424E30BE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569607"/>
              </p:ext>
            </p:extLst>
          </p:nvPr>
        </p:nvGraphicFramePr>
        <p:xfrm>
          <a:off x="4108450" y="6100230"/>
          <a:ext cx="6873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16" imgW="482400" imgH="393480" progId="Equation.DSMT4">
                  <p:embed/>
                </p:oleObj>
              </mc:Choice>
              <mc:Fallback>
                <p:oleObj name="Equation" r:id="rId16" imgW="482400" imgH="393480" progId="Equation.DSMT4">
                  <p:embed/>
                  <p:pic>
                    <p:nvPicPr>
                      <p:cNvPr id="25" name="Объект 24">
                        <a:extLst>
                          <a:ext uri="{FF2B5EF4-FFF2-40B4-BE49-F238E27FC236}">
                            <a16:creationId xmlns:a16="http://schemas.microsoft.com/office/drawing/2014/main" id="{59DECC67-6F7D-40AF-AEF7-7652613A0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08450" y="6100230"/>
                        <a:ext cx="687388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6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9" grpId="0"/>
      <p:bldP spid="22" grpId="0"/>
      <p:bldP spid="24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9238ACC5-ECB3-4672-8F57-E86E90878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44124"/>
          <a:stretch/>
        </p:blipFill>
        <p:spPr>
          <a:xfrm>
            <a:off x="317256" y="85193"/>
            <a:ext cx="6887643" cy="121468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8FB5D5-56B0-4A7E-B2D3-E7C2BF586B5F}"/>
              </a:ext>
            </a:extLst>
          </p:cNvPr>
          <p:cNvSpPr/>
          <p:nvPr/>
        </p:nvSpPr>
        <p:spPr>
          <a:xfrm>
            <a:off x="591669" y="403412"/>
            <a:ext cx="5441578" cy="555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53DEBF3-BB67-4035-B100-FDCCB778B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13" y="3196491"/>
            <a:ext cx="2349937" cy="437642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F0F4AD-822C-4DFB-8903-AEC8DEDE2243}"/>
              </a:ext>
            </a:extLst>
          </p:cNvPr>
          <p:cNvSpPr/>
          <p:nvPr/>
        </p:nvSpPr>
        <p:spPr>
          <a:xfrm>
            <a:off x="4279152" y="3566371"/>
            <a:ext cx="2356596" cy="54566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решение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76C32D3-A2E6-495C-8D81-28CEF5CED6B2}"/>
              </a:ext>
            </a:extLst>
          </p:cNvPr>
          <p:cNvSpPr/>
          <p:nvPr/>
        </p:nvSpPr>
        <p:spPr>
          <a:xfrm>
            <a:off x="6798251" y="3566372"/>
            <a:ext cx="1944216" cy="5456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ответ</a:t>
            </a: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5B853638-07C8-4646-8AD1-515DA4D4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146789"/>
              </p:ext>
            </p:extLst>
          </p:nvPr>
        </p:nvGraphicFramePr>
        <p:xfrm>
          <a:off x="98213" y="3575333"/>
          <a:ext cx="33639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5" imgW="2361960" imgH="558720" progId="Equation.DSMT4">
                  <p:embed/>
                </p:oleObj>
              </mc:Choice>
              <mc:Fallback>
                <p:oleObj name="Equation" r:id="rId5" imgW="2361960" imgH="558720" progId="Equation.DSMT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5B853638-07C8-4646-8AD1-515DA4D4A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" y="3575333"/>
                        <a:ext cx="3363913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277D009-2E91-4EFE-B348-8630036AA43F}"/>
              </a:ext>
            </a:extLst>
          </p:cNvPr>
          <p:cNvSpPr txBox="1"/>
          <p:nvPr/>
        </p:nvSpPr>
        <p:spPr>
          <a:xfrm>
            <a:off x="59739" y="4246620"/>
            <a:ext cx="7455144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Приведём степени, стоящие в правой и левой части к основанию          :</a:t>
            </a:r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EA52C694-1207-4DE7-B309-9B765D7E4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137307"/>
              </p:ext>
            </p:extLst>
          </p:nvPr>
        </p:nvGraphicFramePr>
        <p:xfrm>
          <a:off x="1480794" y="4484616"/>
          <a:ext cx="54816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Equation" r:id="rId7" imgW="3949560" imgH="736560" progId="Equation.DSMT4">
                  <p:embed/>
                </p:oleObj>
              </mc:Choice>
              <mc:Fallback>
                <p:oleObj name="Equation" r:id="rId7" imgW="3949560" imgH="736560" progId="Equation.DSMT4">
                  <p:embed/>
                  <p:pic>
                    <p:nvPicPr>
                      <p:cNvPr id="21" name="Объект 20">
                        <a:extLst>
                          <a:ext uri="{FF2B5EF4-FFF2-40B4-BE49-F238E27FC236}">
                            <a16:creationId xmlns:a16="http://schemas.microsoft.com/office/drawing/2014/main" id="{EA52C694-1207-4DE7-B309-9B765D7E4C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0794" y="4484616"/>
                        <a:ext cx="5481638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D59FE58-32C9-4489-9DC5-2FC5C6511A60}"/>
              </a:ext>
            </a:extLst>
          </p:cNvPr>
          <p:cNvSpPr txBox="1"/>
          <p:nvPr/>
        </p:nvSpPr>
        <p:spPr>
          <a:xfrm>
            <a:off x="59739" y="5346344"/>
            <a:ext cx="1311861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Получаем: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12739F-E6BA-4EC6-BF4F-7968226D64DD}"/>
              </a:ext>
            </a:extLst>
          </p:cNvPr>
          <p:cNvSpPr txBox="1"/>
          <p:nvPr/>
        </p:nvSpPr>
        <p:spPr>
          <a:xfrm>
            <a:off x="59739" y="5962523"/>
            <a:ext cx="7188200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Отсюда:</a:t>
            </a: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59DECC67-6F7D-40AF-AEF7-7652613A0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84938"/>
              </p:ext>
            </p:extLst>
          </p:nvPr>
        </p:nvGraphicFramePr>
        <p:xfrm>
          <a:off x="1180672" y="6267806"/>
          <a:ext cx="11572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Equation" r:id="rId9" imgW="812520" imgH="228600" progId="Equation.DSMT4">
                  <p:embed/>
                </p:oleObj>
              </mc:Choice>
              <mc:Fallback>
                <p:oleObj name="Equation" r:id="rId9" imgW="812520" imgH="228600" progId="Equation.DSMT4">
                  <p:embed/>
                  <p:pic>
                    <p:nvPicPr>
                      <p:cNvPr id="25" name="Объект 24">
                        <a:extLst>
                          <a:ext uri="{FF2B5EF4-FFF2-40B4-BE49-F238E27FC236}">
                            <a16:creationId xmlns:a16="http://schemas.microsoft.com/office/drawing/2014/main" id="{59DECC67-6F7D-40AF-AEF7-7652613A0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0672" y="6267806"/>
                        <a:ext cx="1157287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D2D405AA-6839-481B-B523-D9BCE72F4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652954"/>
              </p:ext>
            </p:extLst>
          </p:nvPr>
        </p:nvGraphicFramePr>
        <p:xfrm>
          <a:off x="7034213" y="3538538"/>
          <a:ext cx="13382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11" imgW="939600" imgH="393480" progId="Equation.DSMT4">
                  <p:embed/>
                </p:oleObj>
              </mc:Choice>
              <mc:Fallback>
                <p:oleObj name="Equation" r:id="rId11" imgW="939600" imgH="393480" progId="Equation.DSMT4">
                  <p:embed/>
                  <p:pic>
                    <p:nvPicPr>
                      <p:cNvPr id="26" name="Объект 25">
                        <a:extLst>
                          <a:ext uri="{FF2B5EF4-FFF2-40B4-BE49-F238E27FC236}">
                            <a16:creationId xmlns:a16="http://schemas.microsoft.com/office/drawing/2014/main" id="{D2D405AA-6839-481B-B523-D9BCE72F41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34213" y="3538538"/>
                        <a:ext cx="1338262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0390549-2EC8-4579-8383-255DD2EA4C00}"/>
              </a:ext>
            </a:extLst>
          </p:cNvPr>
          <p:cNvSpPr/>
          <p:nvPr/>
        </p:nvSpPr>
        <p:spPr>
          <a:xfrm>
            <a:off x="1600201" y="959224"/>
            <a:ext cx="5441578" cy="364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8514D5-0243-4EB1-838D-4ACC490B6E9A}"/>
              </a:ext>
            </a:extLst>
          </p:cNvPr>
          <p:cNvSpPr txBox="1"/>
          <p:nvPr/>
        </p:nvSpPr>
        <p:spPr>
          <a:xfrm>
            <a:off x="2361868" y="6205874"/>
            <a:ext cx="3985558" cy="38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т.е.:</a:t>
            </a:r>
          </a:p>
        </p:txBody>
      </p: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E8978E60-32B6-4D25-9065-D0424E30BE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926796"/>
              </p:ext>
            </p:extLst>
          </p:nvPr>
        </p:nvGraphicFramePr>
        <p:xfrm>
          <a:off x="2995861" y="6112569"/>
          <a:ext cx="1339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13" imgW="939600" imgH="393480" progId="Equation.DSMT4">
                  <p:embed/>
                </p:oleObj>
              </mc:Choice>
              <mc:Fallback>
                <p:oleObj name="Equation" r:id="rId13" imgW="939600" imgH="393480" progId="Equation.DSMT4">
                  <p:embed/>
                  <p:pic>
                    <p:nvPicPr>
                      <p:cNvPr id="29" name="Объект 28">
                        <a:extLst>
                          <a:ext uri="{FF2B5EF4-FFF2-40B4-BE49-F238E27FC236}">
                            <a16:creationId xmlns:a16="http://schemas.microsoft.com/office/drawing/2014/main" id="{E8978E60-32B6-4D25-9065-D0424E30BE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95861" y="6112569"/>
                        <a:ext cx="13398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Объект 6">
            <a:extLst>
              <a:ext uri="{FF2B5EF4-FFF2-40B4-BE49-F238E27FC236}">
                <a16:creationId xmlns:a16="http://schemas.microsoft.com/office/drawing/2014/main" id="{2DCE2207-B723-4BAC-927B-DCA074BA1F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21" t="13463" r="18084" b="57490"/>
          <a:stretch/>
        </p:blipFill>
        <p:spPr>
          <a:xfrm>
            <a:off x="2506698" y="457520"/>
            <a:ext cx="1476375" cy="5810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AB41F9-41EA-4271-9274-32C0DFE611D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" t="51671" r="-2163" b="13030"/>
          <a:stretch/>
        </p:blipFill>
        <p:spPr>
          <a:xfrm>
            <a:off x="339268" y="1370740"/>
            <a:ext cx="7522569" cy="1648907"/>
          </a:xfrm>
          <a:prstGeom prst="rect">
            <a:avLst/>
          </a:prstGeom>
        </p:spPr>
      </p:pic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2214A199-4046-4220-965E-E0A580E698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074841"/>
              </p:ext>
            </p:extLst>
          </p:nvPr>
        </p:nvGraphicFramePr>
        <p:xfrm>
          <a:off x="6547877" y="4194373"/>
          <a:ext cx="30638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16" imgW="215640" imgH="393480" progId="Equation.DSMT4">
                  <p:embed/>
                </p:oleObj>
              </mc:Choice>
              <mc:Fallback>
                <p:oleObj name="Equation" r:id="rId16" imgW="215640" imgH="393480" progId="Equation.DSMT4">
                  <p:embed/>
                  <p:pic>
                    <p:nvPicPr>
                      <p:cNvPr id="23" name="Объект 22">
                        <a:extLst>
                          <a:ext uri="{FF2B5EF4-FFF2-40B4-BE49-F238E27FC236}">
                            <a16:creationId xmlns:a16="http://schemas.microsoft.com/office/drawing/2014/main" id="{C5A69551-3A45-4CFA-8B09-4EF3F3ED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47877" y="4194373"/>
                        <a:ext cx="306387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>
            <a:extLst>
              <a:ext uri="{FF2B5EF4-FFF2-40B4-BE49-F238E27FC236}">
                <a16:creationId xmlns:a16="http://schemas.microsoft.com/office/drawing/2014/main" id="{6FE27E99-F1B5-4A13-AC95-29A263580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662928"/>
              </p:ext>
            </p:extLst>
          </p:nvPr>
        </p:nvGraphicFramePr>
        <p:xfrm>
          <a:off x="1420785" y="5416340"/>
          <a:ext cx="16573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18" imgW="1193760" imgH="482400" progId="Equation.DSMT4">
                  <p:embed/>
                </p:oleObj>
              </mc:Choice>
              <mc:Fallback>
                <p:oleObj name="Equation" r:id="rId18" imgW="1193760" imgH="482400" progId="Equation.DSMT4">
                  <p:embed/>
                  <p:pic>
                    <p:nvPicPr>
                      <p:cNvPr id="21" name="Объект 20">
                        <a:extLst>
                          <a:ext uri="{FF2B5EF4-FFF2-40B4-BE49-F238E27FC236}">
                            <a16:creationId xmlns:a16="http://schemas.microsoft.com/office/drawing/2014/main" id="{EA52C694-1207-4DE7-B309-9B765D7E4C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20785" y="5416340"/>
                        <a:ext cx="165735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94C6F37-BEDF-4654-8E3B-12D7334878F2}"/>
              </a:ext>
            </a:extLst>
          </p:cNvPr>
          <p:cNvSpPr txBox="1"/>
          <p:nvPr/>
        </p:nvSpPr>
        <p:spPr>
          <a:xfrm>
            <a:off x="4993681" y="6450982"/>
            <a:ext cx="42522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589FFC"/>
                </a:solidFill>
                <a:hlinkClick r:id="rId20"/>
              </a:rPr>
              <a:t>https://onlinetestpad.com/hovydawlrybye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F3C0D-4C87-46EB-8856-0456470EA48A}"/>
              </a:ext>
            </a:extLst>
          </p:cNvPr>
          <p:cNvSpPr txBox="1"/>
          <p:nvPr/>
        </p:nvSpPr>
        <p:spPr>
          <a:xfrm>
            <a:off x="5017590" y="5829796"/>
            <a:ext cx="4048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выполнения теста перейдите по ссылке: </a:t>
            </a:r>
            <a:endParaRPr lang="ru-RU" dirty="0">
              <a:solidFill>
                <a:schemeClr val="accent1">
                  <a:lumMod val="50000"/>
                </a:schemeClr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41938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9" grpId="0"/>
      <p:bldP spid="22" grpId="0"/>
      <p:bldP spid="2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107977-6D9D-452B-8B55-9955F6245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40" y="201712"/>
            <a:ext cx="7932095" cy="40732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ED3009-28CC-442B-8F63-07536BE64A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83" r="34853" b="10666"/>
          <a:stretch/>
        </p:blipFill>
        <p:spPr>
          <a:xfrm>
            <a:off x="373640" y="5446131"/>
            <a:ext cx="1416196" cy="352907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AD2D5E5-6839-4A81-BC2E-91F74A193FFF}"/>
              </a:ext>
            </a:extLst>
          </p:cNvPr>
          <p:cNvSpPr/>
          <p:nvPr/>
        </p:nvSpPr>
        <p:spPr>
          <a:xfrm>
            <a:off x="373640" y="528924"/>
            <a:ext cx="6285382" cy="28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C5BAE24-CD70-4E21-B267-8A8532FBC3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6" t="8377" r="59079" b="85543"/>
          <a:stretch/>
        </p:blipFill>
        <p:spPr>
          <a:xfrm>
            <a:off x="2581275" y="609600"/>
            <a:ext cx="288607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8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9CD7E7-9E02-4D5D-B2B1-F73264877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80" b="91839"/>
          <a:stretch/>
        </p:blipFill>
        <p:spPr>
          <a:xfrm>
            <a:off x="201012" y="198927"/>
            <a:ext cx="3769230" cy="33239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4B16306-868D-450D-AF3C-68AB070C30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923" t="7757" r="21614" b="85035"/>
          <a:stretch/>
        </p:blipFill>
        <p:spPr>
          <a:xfrm>
            <a:off x="3205162" y="571742"/>
            <a:ext cx="2733675" cy="29358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BCD66D4-1796-4258-BC5A-EAA921263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95" t="16328" r="82016" b="76423"/>
          <a:stretch/>
        </p:blipFill>
        <p:spPr>
          <a:xfrm>
            <a:off x="323850" y="915462"/>
            <a:ext cx="1011891" cy="275163"/>
          </a:xfrm>
          <a:prstGeom prst="rect">
            <a:avLst/>
          </a:prstGeom>
        </p:spPr>
      </p:pic>
      <p:graphicFrame>
        <p:nvGraphicFramePr>
          <p:cNvPr id="58" name="Объект 57">
            <a:extLst>
              <a:ext uri="{FF2B5EF4-FFF2-40B4-BE49-F238E27FC236}">
                <a16:creationId xmlns:a16="http://schemas.microsoft.com/office/drawing/2014/main" id="{239EEE76-9C2B-4E2C-A539-640ED49A98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554960"/>
              </p:ext>
            </p:extLst>
          </p:nvPr>
        </p:nvGraphicFramePr>
        <p:xfrm>
          <a:off x="3464031" y="1231159"/>
          <a:ext cx="1584677" cy="266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" name="Equation" r:id="rId4" imgW="1244600" imgH="203200" progId="Equation.DSMT4">
                  <p:embed/>
                </p:oleObj>
              </mc:Choice>
              <mc:Fallback>
                <p:oleObj name="Equation" r:id="rId4" imgW="1244600" imgH="2032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031" y="1231159"/>
                        <a:ext cx="1584677" cy="2661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>
            <a:extLst>
              <a:ext uri="{FF2B5EF4-FFF2-40B4-BE49-F238E27FC236}">
                <a16:creationId xmlns:a16="http://schemas.microsoft.com/office/drawing/2014/main" id="{A1C7B072-3880-4B40-B764-7E77EEDD9B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255202"/>
              </p:ext>
            </p:extLst>
          </p:nvPr>
        </p:nvGraphicFramePr>
        <p:xfrm>
          <a:off x="6382603" y="1206318"/>
          <a:ext cx="30162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Equation" r:id="rId6" imgW="241200" imgH="203040" progId="Equation.DSMT4">
                  <p:embed/>
                </p:oleObj>
              </mc:Choice>
              <mc:Fallback>
                <p:oleObj name="Equation" r:id="rId6" imgW="241200" imgH="2030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2603" y="1206318"/>
                        <a:ext cx="301625" cy="25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Объект 59">
            <a:extLst>
              <a:ext uri="{FF2B5EF4-FFF2-40B4-BE49-F238E27FC236}">
                <a16:creationId xmlns:a16="http://schemas.microsoft.com/office/drawing/2014/main" id="{F3F9AF41-E8A1-4A34-82BC-44F6D25A00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600751"/>
              </p:ext>
            </p:extLst>
          </p:nvPr>
        </p:nvGraphicFramePr>
        <p:xfrm>
          <a:off x="1860550" y="1739900"/>
          <a:ext cx="18129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" name="Equation" r:id="rId8" imgW="1358640" imgH="419040" progId="Equation.DSMT4">
                  <p:embed/>
                </p:oleObj>
              </mc:Choice>
              <mc:Fallback>
                <p:oleObj name="Equation" r:id="rId8" imgW="1358640" imgH="41904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1739900"/>
                        <a:ext cx="1812925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>
            <a:extLst>
              <a:ext uri="{FF2B5EF4-FFF2-40B4-BE49-F238E27FC236}">
                <a16:creationId xmlns:a16="http://schemas.microsoft.com/office/drawing/2014/main" id="{31D69067-18B1-4B78-854E-75731B36A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448044"/>
              </p:ext>
            </p:extLst>
          </p:nvPr>
        </p:nvGraphicFramePr>
        <p:xfrm>
          <a:off x="4117713" y="1700079"/>
          <a:ext cx="1821124" cy="59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" name="Equation" r:id="rId10" imgW="1435100" imgH="469900" progId="Equation.DSMT4">
                  <p:embed/>
                </p:oleObj>
              </mc:Choice>
              <mc:Fallback>
                <p:oleObj name="Equation" r:id="rId10" imgW="1435100" imgH="4699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713" y="1700079"/>
                        <a:ext cx="1821124" cy="590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>
            <a:extLst>
              <a:ext uri="{FF2B5EF4-FFF2-40B4-BE49-F238E27FC236}">
                <a16:creationId xmlns:a16="http://schemas.microsoft.com/office/drawing/2014/main" id="{B75E3B0F-5DF5-4244-B5AF-4067C51B40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02962"/>
              </p:ext>
            </p:extLst>
          </p:nvPr>
        </p:nvGraphicFramePr>
        <p:xfrm>
          <a:off x="3116263" y="2505075"/>
          <a:ext cx="7794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" name="Equation" r:id="rId12" imgW="647640" imgH="469800" progId="Equation.DSMT4">
                  <p:embed/>
                </p:oleObj>
              </mc:Choice>
              <mc:Fallback>
                <p:oleObj name="Equation" r:id="rId12" imgW="647640" imgH="4698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505075"/>
                        <a:ext cx="779462" cy="566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Объект 62">
            <a:extLst>
              <a:ext uri="{FF2B5EF4-FFF2-40B4-BE49-F238E27FC236}">
                <a16:creationId xmlns:a16="http://schemas.microsoft.com/office/drawing/2014/main" id="{FA19BC7C-AFDA-4BD3-ADC3-FA2E5839F7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333050"/>
              </p:ext>
            </p:extLst>
          </p:nvPr>
        </p:nvGraphicFramePr>
        <p:xfrm>
          <a:off x="2767012" y="3332328"/>
          <a:ext cx="1742003" cy="565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14" imgW="1435100" imgH="469900" progId="Equation.DSMT4">
                  <p:embed/>
                </p:oleObj>
              </mc:Choice>
              <mc:Fallback>
                <p:oleObj name="Equation" r:id="rId14" imgW="1435100" imgH="4699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2" y="3332328"/>
                        <a:ext cx="1742003" cy="565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>
            <a:extLst>
              <a:ext uri="{FF2B5EF4-FFF2-40B4-BE49-F238E27FC236}">
                <a16:creationId xmlns:a16="http://schemas.microsoft.com/office/drawing/2014/main" id="{A4C7B023-FB3E-42E0-B0D1-71EA84301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592740"/>
              </p:ext>
            </p:extLst>
          </p:nvPr>
        </p:nvGraphicFramePr>
        <p:xfrm>
          <a:off x="6511621" y="3507613"/>
          <a:ext cx="1211327" cy="2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Equation" r:id="rId15" imgW="1002865" imgH="228501" progId="Equation.DSMT4">
                  <p:embed/>
                </p:oleObj>
              </mc:Choice>
              <mc:Fallback>
                <p:oleObj name="Equation" r:id="rId15" imgW="1002865" imgH="228501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621" y="3507613"/>
                        <a:ext cx="1211327" cy="27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>
            <a:extLst>
              <a:ext uri="{FF2B5EF4-FFF2-40B4-BE49-F238E27FC236}">
                <a16:creationId xmlns:a16="http://schemas.microsoft.com/office/drawing/2014/main" id="{1C1412ED-9136-4395-B553-99467016F3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85278"/>
              </p:ext>
            </p:extLst>
          </p:nvPr>
        </p:nvGraphicFramePr>
        <p:xfrm>
          <a:off x="3014663" y="4052888"/>
          <a:ext cx="11906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" name="Equation" r:id="rId17" imgW="990360" imgH="393480" progId="Equation.DSMT4">
                  <p:embed/>
                </p:oleObj>
              </mc:Choice>
              <mc:Fallback>
                <p:oleObj name="Equation" r:id="rId17" imgW="990360" imgH="393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4052888"/>
                        <a:ext cx="1190625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Объект 65">
            <a:extLst>
              <a:ext uri="{FF2B5EF4-FFF2-40B4-BE49-F238E27FC236}">
                <a16:creationId xmlns:a16="http://schemas.microsoft.com/office/drawing/2014/main" id="{CC217141-A06E-4E5D-A206-E8020919D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57448"/>
              </p:ext>
            </p:extLst>
          </p:nvPr>
        </p:nvGraphicFramePr>
        <p:xfrm>
          <a:off x="1892849" y="4676579"/>
          <a:ext cx="669114" cy="565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Equation" r:id="rId19" imgW="558800" imgH="469900" progId="Equation.DSMT4">
                  <p:embed/>
                </p:oleObj>
              </mc:Choice>
              <mc:Fallback>
                <p:oleObj name="Equation" r:id="rId19" imgW="558800" imgH="4699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849" y="4676579"/>
                        <a:ext cx="669114" cy="565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Объект 66">
            <a:extLst>
              <a:ext uri="{FF2B5EF4-FFF2-40B4-BE49-F238E27FC236}">
                <a16:creationId xmlns:a16="http://schemas.microsoft.com/office/drawing/2014/main" id="{ED81A446-6C15-48B6-8CAF-07F354799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602738"/>
              </p:ext>
            </p:extLst>
          </p:nvPr>
        </p:nvGraphicFramePr>
        <p:xfrm>
          <a:off x="3829050" y="4868863"/>
          <a:ext cx="469900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21" imgW="380880" imgH="177480" progId="Equation.DSMT4">
                  <p:embed/>
                </p:oleObj>
              </mc:Choice>
              <mc:Fallback>
                <p:oleObj name="Equation" r:id="rId21" imgW="380880" imgH="177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4868863"/>
                        <a:ext cx="469900" cy="20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Объект 67">
            <a:extLst>
              <a:ext uri="{FF2B5EF4-FFF2-40B4-BE49-F238E27FC236}">
                <a16:creationId xmlns:a16="http://schemas.microsoft.com/office/drawing/2014/main" id="{4A6DF8E7-6A0B-4D29-95D6-1C1023B2C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497624"/>
              </p:ext>
            </p:extLst>
          </p:nvPr>
        </p:nvGraphicFramePr>
        <p:xfrm>
          <a:off x="1901270" y="5397014"/>
          <a:ext cx="876770" cy="565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" name="Equation" r:id="rId23" imgW="723586" imgH="469696" progId="Equation.DSMT4">
                  <p:embed/>
                </p:oleObj>
              </mc:Choice>
              <mc:Fallback>
                <p:oleObj name="Equation" r:id="rId23" imgW="723586" imgH="469696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270" y="5397014"/>
                        <a:ext cx="876770" cy="565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58">
            <a:extLst>
              <a:ext uri="{FF2B5EF4-FFF2-40B4-BE49-F238E27FC236}">
                <a16:creationId xmlns:a16="http://schemas.microsoft.com/office/drawing/2014/main" id="{587F0C6A-1D2D-4D93-A51C-AA5DBC8E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12" y="1231908"/>
            <a:ext cx="73024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Разделим обе части уравнения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59">
            <a:extLst>
              <a:ext uri="{FF2B5EF4-FFF2-40B4-BE49-F238E27FC236}">
                <a16:creationId xmlns:a16="http://schemas.microsoft.com/office/drawing/2014/main" id="{AB546023-EAD1-4F5C-85F8-CD1BC5B79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429" y="1193816"/>
            <a:ext cx="12187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почленно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2">
            <a:extLst>
              <a:ext uri="{FF2B5EF4-FFF2-40B4-BE49-F238E27FC236}">
                <a16:creationId xmlns:a16="http://schemas.microsoft.com/office/drawing/2014/main" id="{5665EFC3-BF91-4CE2-9ED5-15B56E0B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10" y="2459435"/>
            <a:ext cx="23327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Введём новую переменную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63">
            <a:extLst>
              <a:ext uri="{FF2B5EF4-FFF2-40B4-BE49-F238E27FC236}">
                <a16:creationId xmlns:a16="http://schemas.microsoft.com/office/drawing/2014/main" id="{45F79A02-49C1-4621-944C-8475DE903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88" y="3469249"/>
            <a:ext cx="14895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 уравнение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64">
            <a:extLst>
              <a:ext uri="{FF2B5EF4-FFF2-40B4-BE49-F238E27FC236}">
                <a16:creationId xmlns:a16="http://schemas.microsoft.com/office/drawing/2014/main" id="{34967835-ACF0-4A0A-BDF2-2AE6B70BC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0561" y="3471098"/>
            <a:ext cx="11015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примет вид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65">
            <a:extLst>
              <a:ext uri="{FF2B5EF4-FFF2-40B4-BE49-F238E27FC236}">
                <a16:creationId xmlns:a16="http://schemas.microsoft.com/office/drawing/2014/main" id="{6C2A1C9F-BAF8-484B-8CED-C1BE380FE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143" y="4160447"/>
            <a:ext cx="8386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далее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66">
            <a:extLst>
              <a:ext uri="{FF2B5EF4-FFF2-40B4-BE49-F238E27FC236}">
                <a16:creationId xmlns:a16="http://schemas.microsoft.com/office/drawing/2014/main" id="{B07C9992-0B1A-4CCB-AA31-5565A43B3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65" y="4795337"/>
            <a:ext cx="127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уравнения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67">
            <a:extLst>
              <a:ext uri="{FF2B5EF4-FFF2-40B4-BE49-F238E27FC236}">
                <a16:creationId xmlns:a16="http://schemas.microsoft.com/office/drawing/2014/main" id="{1D50E279-3A85-46C6-BAAC-ED243C37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695" y="4804637"/>
            <a:ext cx="10014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получаем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68">
            <a:extLst>
              <a:ext uri="{FF2B5EF4-FFF2-40B4-BE49-F238E27FC236}">
                <a16:creationId xmlns:a16="http://schemas.microsoft.com/office/drawing/2014/main" id="{1BE68C41-A21B-4124-8239-855C1E471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489" y="5525769"/>
            <a:ext cx="1044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Уравнение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69">
            <a:extLst>
              <a:ext uri="{FF2B5EF4-FFF2-40B4-BE49-F238E27FC236}">
                <a16:creationId xmlns:a16="http://schemas.microsoft.com/office/drawing/2014/main" id="{96DEEB1C-7634-4784-BC66-BA50DFCC2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178" y="5536646"/>
            <a:ext cx="15188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имеет корней.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69">
            <a:extLst>
              <a:ext uri="{FF2B5EF4-FFF2-40B4-BE49-F238E27FC236}">
                <a16:creationId xmlns:a16="http://schemas.microsoft.com/office/drawing/2014/main" id="{8F7AB02B-E57A-417A-BC25-503907E10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37" y="6320078"/>
            <a:ext cx="10870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Ответ. б) 0.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5761CC-97F9-4EDA-9AEC-23D78D8D7139}"/>
              </a:ext>
            </a:extLst>
          </p:cNvPr>
          <p:cNvSpPr txBox="1"/>
          <p:nvPr/>
        </p:nvSpPr>
        <p:spPr>
          <a:xfrm>
            <a:off x="4509015" y="5844423"/>
            <a:ext cx="458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выполнения теста перейдите по ссылке:</a:t>
            </a:r>
            <a:endParaRPr lang="ru-RU" dirty="0">
              <a:solidFill>
                <a:schemeClr val="accent1">
                  <a:lumMod val="50000"/>
                </a:schemeClr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E805929B-71D9-429F-BFC4-1F2171D5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016" y="6213755"/>
            <a:ext cx="4338100" cy="55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3E8EF7"/>
                </a:solidFill>
                <a:hlinkClick r:id="rId26"/>
              </a:rPr>
              <a:t>https://onlinetestpad.com/hogmwfdleeoh6</a:t>
            </a:r>
            <a:endParaRPr lang="ru-RU" sz="1800" dirty="0">
              <a:solidFill>
                <a:srgbClr val="3E8E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CC5BC60-014B-4A51-A31A-DCD52BD15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042" y="1500486"/>
            <a:ext cx="3309915" cy="351678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A404DA9-6106-4775-8EF9-F2E7281E74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26" r="33708" b="-3345"/>
          <a:stretch/>
        </p:blipFill>
        <p:spPr>
          <a:xfrm>
            <a:off x="721694" y="5830347"/>
            <a:ext cx="1742787" cy="40038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895AB4-FC1E-4818-88DA-B2CECC5DA6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0696" b="70180"/>
          <a:stretch/>
        </p:blipFill>
        <p:spPr>
          <a:xfrm>
            <a:off x="600196" y="121514"/>
            <a:ext cx="5406158" cy="443262"/>
          </a:xfrm>
          <a:prstGeom prst="rect">
            <a:avLst/>
          </a:prstGeom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FA94A1D8-0C7C-48F6-9E2D-E42A4EE699E4}"/>
              </a:ext>
            </a:extLst>
          </p:cNvPr>
          <p:cNvGrpSpPr/>
          <p:nvPr/>
        </p:nvGrpSpPr>
        <p:grpSpPr>
          <a:xfrm>
            <a:off x="573827" y="672413"/>
            <a:ext cx="7800709" cy="720436"/>
            <a:chOff x="573827" y="672413"/>
            <a:chExt cx="7800709" cy="720436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23802CF3-B03F-4276-8268-7B27ED9CCA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48467" b="3065"/>
            <a:stretch/>
          </p:blipFill>
          <p:spPr>
            <a:xfrm>
              <a:off x="573827" y="672413"/>
              <a:ext cx="7800709" cy="72043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37403CBE-218F-4E27-9478-4750269206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0142" t="1" b="15515"/>
            <a:stretch/>
          </p:blipFill>
          <p:spPr>
            <a:xfrm>
              <a:off x="4440831" y="1160951"/>
              <a:ext cx="1018675" cy="213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774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0444F3-1F06-4C61-A6DB-4C2A8E592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45" y="4996771"/>
            <a:ext cx="992925" cy="26049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8A08E23-F4FB-4788-AA57-3A0ECF7BEF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1383" b="66015"/>
          <a:stretch/>
        </p:blipFill>
        <p:spPr>
          <a:xfrm>
            <a:off x="600195" y="59614"/>
            <a:ext cx="3792511" cy="50516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AA69688-0589-4341-AAFB-6C329F6A1D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938" t="9555" r="10240" b="69939"/>
          <a:stretch/>
        </p:blipFill>
        <p:spPr>
          <a:xfrm>
            <a:off x="4453827" y="215153"/>
            <a:ext cx="1624244" cy="3048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2598C8F-7AED-405E-986E-C5B4F910F95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95" t="16328" r="82016" b="76423"/>
          <a:stretch/>
        </p:blipFill>
        <p:spPr>
          <a:xfrm>
            <a:off x="323850" y="915462"/>
            <a:ext cx="1011891" cy="275163"/>
          </a:xfrm>
          <a:prstGeom prst="rect">
            <a:avLst/>
          </a:prstGeom>
        </p:spPr>
      </p:pic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0046F04F-10AC-4D3C-9B9B-986F7E195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154308"/>
              </p:ext>
            </p:extLst>
          </p:nvPr>
        </p:nvGraphicFramePr>
        <p:xfrm>
          <a:off x="2193925" y="1241202"/>
          <a:ext cx="92233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6" imgW="723600" imgH="203040" progId="Equation.DSMT4">
                  <p:embed/>
                </p:oleObj>
              </mc:Choice>
              <mc:Fallback>
                <p:oleObj name="Equation" r:id="rId6" imgW="723600" imgH="203040" progId="Equation.DSMT4">
                  <p:embed/>
                  <p:pic>
                    <p:nvPicPr>
                      <p:cNvPr id="58" name="Объект 57">
                        <a:extLst>
                          <a:ext uri="{FF2B5EF4-FFF2-40B4-BE49-F238E27FC236}">
                            <a16:creationId xmlns:a16="http://schemas.microsoft.com/office/drawing/2014/main" id="{239EEE76-9C2B-4E2C-A539-640ED49A98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1241202"/>
                        <a:ext cx="922338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07BB6085-8D60-4D99-BECC-B669E5A4D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512843"/>
              </p:ext>
            </p:extLst>
          </p:nvPr>
        </p:nvGraphicFramePr>
        <p:xfrm>
          <a:off x="5095782" y="1269253"/>
          <a:ext cx="49212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59" name="Объект 58">
                        <a:extLst>
                          <a:ext uri="{FF2B5EF4-FFF2-40B4-BE49-F238E27FC236}">
                            <a16:creationId xmlns:a16="http://schemas.microsoft.com/office/drawing/2014/main" id="{A1C7B072-3880-4B40-B764-7E77EEDD9B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782" y="1269253"/>
                        <a:ext cx="492125" cy="25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6260160D-2425-43DC-AFBB-481482F39C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472478"/>
              </p:ext>
            </p:extLst>
          </p:nvPr>
        </p:nvGraphicFramePr>
        <p:xfrm>
          <a:off x="1017588" y="2406650"/>
          <a:ext cx="9477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10" imgW="787320" imgH="469800" progId="Equation.DSMT4">
                  <p:embed/>
                </p:oleObj>
              </mc:Choice>
              <mc:Fallback>
                <p:oleObj name="Equation" r:id="rId10" imgW="787320" imgH="469800" progId="Equation.DSMT4">
                  <p:embed/>
                  <p:pic>
                    <p:nvPicPr>
                      <p:cNvPr id="62" name="Объект 61">
                        <a:extLst>
                          <a:ext uri="{FF2B5EF4-FFF2-40B4-BE49-F238E27FC236}">
                            <a16:creationId xmlns:a16="http://schemas.microsoft.com/office/drawing/2014/main" id="{B75E3B0F-5DF5-4244-B5AF-4067C51B40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406650"/>
                        <a:ext cx="947737" cy="566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58">
            <a:extLst>
              <a:ext uri="{FF2B5EF4-FFF2-40B4-BE49-F238E27FC236}">
                <a16:creationId xmlns:a16="http://schemas.microsoft.com/office/drawing/2014/main" id="{3F75F407-3792-4771-9F20-C0B76A500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12" y="1231908"/>
            <a:ext cx="19929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корень уравнения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59">
            <a:extLst>
              <a:ext uri="{FF2B5EF4-FFF2-40B4-BE49-F238E27FC236}">
                <a16:creationId xmlns:a16="http://schemas.microsoft.com/office/drawing/2014/main" id="{CDDC5A38-0608-4DC7-92E8-7E4B1F646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574" y="1238039"/>
            <a:ext cx="2182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Times New Roman"/>
                <a:ea typeface="Calibri" panose="020F0502020204030204" pitchFamily="34" charset="0"/>
                <a:cs typeface="Times New Roman"/>
              </a:rPr>
              <a:t>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подобрать </a:t>
            </a:r>
            <a:r>
              <a:rPr lang="ru-RU" altLang="ru-RU" sz="1400" dirty="0">
                <a:latin typeface="Times New Roman"/>
                <a:ea typeface="Calibri" panose="020F0502020204030204" pitchFamily="34" charset="0"/>
                <a:cs typeface="Times New Roman"/>
              </a:rPr>
              <a:t>не трудно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это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effectLst/>
              <a:latin typeface="Times New Roman"/>
              <a:cs typeface="Times New Roman"/>
            </a:endParaRPr>
          </a:p>
        </p:txBody>
      </p:sp>
      <p:sp>
        <p:nvSpPr>
          <p:cNvPr id="32" name="Rectangle 62">
            <a:extLst>
              <a:ext uri="{FF2B5EF4-FFF2-40B4-BE49-F238E27FC236}">
                <a16:creationId xmlns:a16="http://schemas.microsoft.com/office/drawing/2014/main" id="{610DB902-866F-4894-A675-DF5D2684E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84" y="2553515"/>
            <a:ext cx="8739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182971-08E5-42A2-BAA7-5768603BDEEF}"/>
              </a:ext>
            </a:extLst>
          </p:cNvPr>
          <p:cNvSpPr txBox="1"/>
          <p:nvPr/>
        </p:nvSpPr>
        <p:spPr>
          <a:xfrm>
            <a:off x="4509015" y="5844423"/>
            <a:ext cx="458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выполнения теста перейдите по ссылке:</a:t>
            </a:r>
            <a:endParaRPr lang="ru-RU" dirty="0">
              <a:solidFill>
                <a:schemeClr val="accent1">
                  <a:lumMod val="50000"/>
                </a:schemeClr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graphicFrame>
        <p:nvGraphicFramePr>
          <p:cNvPr id="36" name="Объект 35">
            <a:extLst>
              <a:ext uri="{FF2B5EF4-FFF2-40B4-BE49-F238E27FC236}">
                <a16:creationId xmlns:a16="http://schemas.microsoft.com/office/drawing/2014/main" id="{E6468CB5-B99E-4F39-8CC1-BAF4B40707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42477"/>
              </p:ext>
            </p:extLst>
          </p:nvPr>
        </p:nvGraphicFramePr>
        <p:xfrm>
          <a:off x="3686175" y="2083114"/>
          <a:ext cx="30162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3" imgW="241200" imgH="203040" progId="Equation.DSMT4">
                  <p:embed/>
                </p:oleObj>
              </mc:Choice>
              <mc:Fallback>
                <p:oleObj name="Equation" r:id="rId13" imgW="241200" imgH="203040" progId="Equation.DSMT4">
                  <p:embed/>
                  <p:pic>
                    <p:nvPicPr>
                      <p:cNvPr id="20" name="Объект 19">
                        <a:extLst>
                          <a:ext uri="{FF2B5EF4-FFF2-40B4-BE49-F238E27FC236}">
                            <a16:creationId xmlns:a16="http://schemas.microsoft.com/office/drawing/2014/main" id="{07BB6085-8D60-4D99-BECC-B669E5A4D2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2083114"/>
                        <a:ext cx="301625" cy="25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>
            <a:extLst>
              <a:ext uri="{FF2B5EF4-FFF2-40B4-BE49-F238E27FC236}">
                <a16:creationId xmlns:a16="http://schemas.microsoft.com/office/drawing/2014/main" id="{931072FA-4F69-4DA6-81C0-A3269A9A79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125960"/>
              </p:ext>
            </p:extLst>
          </p:nvPr>
        </p:nvGraphicFramePr>
        <p:xfrm>
          <a:off x="4111682" y="1961959"/>
          <a:ext cx="11858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5" imgW="888840" imgH="419040" progId="Equation.DSMT4">
                  <p:embed/>
                </p:oleObj>
              </mc:Choice>
              <mc:Fallback>
                <p:oleObj name="Equation" r:id="rId15" imgW="888840" imgH="419040" progId="Equation.DSMT4">
                  <p:embed/>
                  <p:pic>
                    <p:nvPicPr>
                      <p:cNvPr id="22" name="Объект 21">
                        <a:extLst>
                          <a:ext uri="{FF2B5EF4-FFF2-40B4-BE49-F238E27FC236}">
                            <a16:creationId xmlns:a16="http://schemas.microsoft.com/office/drawing/2014/main" id="{B7C4782B-8F2F-4BC0-80DF-91A13F212D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82" y="1961959"/>
                        <a:ext cx="1185863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0BEFF23D-D029-4E3D-B8EF-3DED8D84F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703769"/>
              </p:ext>
            </p:extLst>
          </p:nvPr>
        </p:nvGraphicFramePr>
        <p:xfrm>
          <a:off x="5357906" y="1922253"/>
          <a:ext cx="13382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7" imgW="1054080" imgH="469800" progId="Equation.DSMT4">
                  <p:embed/>
                </p:oleObj>
              </mc:Choice>
              <mc:Fallback>
                <p:oleObj name="Equation" r:id="rId17" imgW="1054080" imgH="469800" progId="Equation.DSMT4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2C910BD7-6F9D-4487-8623-B29DBDC0F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906" y="1922253"/>
                        <a:ext cx="1338262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58">
            <a:extLst>
              <a:ext uri="{FF2B5EF4-FFF2-40B4-BE49-F238E27FC236}">
                <a16:creationId xmlns:a16="http://schemas.microsoft.com/office/drawing/2014/main" id="{EDBBE234-1D85-4481-A91E-661E5430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84" y="1614476"/>
            <a:ext cx="73024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ли других корней у данного уравнения?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59">
            <a:extLst>
              <a:ext uri="{FF2B5EF4-FFF2-40B4-BE49-F238E27FC236}">
                <a16:creationId xmlns:a16="http://schemas.microsoft.com/office/drawing/2014/main" id="{241000D0-8570-40F7-A1F5-07BF2734C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715" y="2550105"/>
            <a:ext cx="5188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убывает, поскольку основание показательной функции меньше 1.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62">
            <a:extLst>
              <a:ext uri="{FF2B5EF4-FFF2-40B4-BE49-F238E27FC236}">
                <a16:creationId xmlns:a16="http://schemas.microsoft.com/office/drawing/2014/main" id="{555635F7-84CF-4378-8B7D-15B387CB3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84" y="3538706"/>
            <a:ext cx="6673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функция 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убывает, а функция 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возрастает, то уравнение 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altLang="ru-RU" sz="14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не более одного корня.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58">
            <a:extLst>
              <a:ext uri="{FF2B5EF4-FFF2-40B4-BE49-F238E27FC236}">
                <a16:creationId xmlns:a16="http://schemas.microsoft.com/office/drawing/2014/main" id="{30A1A072-766B-4B5A-BA6C-0F5FE8AC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958" y="1221990"/>
            <a:ext cx="19929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3" name="Объект 42">
            <a:extLst>
              <a:ext uri="{FF2B5EF4-FFF2-40B4-BE49-F238E27FC236}">
                <a16:creationId xmlns:a16="http://schemas.microsoft.com/office/drawing/2014/main" id="{C5DB8213-16A1-49E5-9C68-0B1F27E52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531859"/>
              </p:ext>
            </p:extLst>
          </p:nvPr>
        </p:nvGraphicFramePr>
        <p:xfrm>
          <a:off x="6467288" y="1241340"/>
          <a:ext cx="110013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9" imgW="863280" imgH="228600" progId="Equation.DSMT4">
                  <p:embed/>
                </p:oleObj>
              </mc:Choice>
              <mc:Fallback>
                <p:oleObj name="Equation" r:id="rId19" imgW="863280" imgH="228600" progId="Equation.DSMT4">
                  <p:embed/>
                  <p:pic>
                    <p:nvPicPr>
                      <p:cNvPr id="18" name="Объект 17">
                        <a:extLst>
                          <a:ext uri="{FF2B5EF4-FFF2-40B4-BE49-F238E27FC236}">
                            <a16:creationId xmlns:a16="http://schemas.microsoft.com/office/drawing/2014/main" id="{0046F04F-10AC-4D3C-9B9B-986F7E1958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288" y="1241340"/>
                        <a:ext cx="1100138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8">
            <a:extLst>
              <a:ext uri="{FF2B5EF4-FFF2-40B4-BE49-F238E27FC236}">
                <a16:creationId xmlns:a16="http://schemas.microsoft.com/office/drawing/2014/main" id="{EC2761F3-8D6A-4B48-A0B9-3C44A8650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416" y="747519"/>
            <a:ext cx="25480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верное числовое равенство.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58">
            <a:extLst>
              <a:ext uri="{FF2B5EF4-FFF2-40B4-BE49-F238E27FC236}">
                <a16:creationId xmlns:a16="http://schemas.microsoft.com/office/drawing/2014/main" id="{212AC69F-1AD1-4298-A597-66AEDBB71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01" y="2090724"/>
            <a:ext cx="73024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Разделим обе части уравнения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почленно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6" name="Объект 45">
            <a:extLst>
              <a:ext uri="{FF2B5EF4-FFF2-40B4-BE49-F238E27FC236}">
                <a16:creationId xmlns:a16="http://schemas.microsoft.com/office/drawing/2014/main" id="{2EF32AF9-8778-4587-8D5E-CCB6F63F97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144466"/>
              </p:ext>
            </p:extLst>
          </p:nvPr>
        </p:nvGraphicFramePr>
        <p:xfrm>
          <a:off x="1125538" y="2889250"/>
          <a:ext cx="7032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21" imgW="583920" imgH="469800" progId="Equation.DSMT4">
                  <p:embed/>
                </p:oleObj>
              </mc:Choice>
              <mc:Fallback>
                <p:oleObj name="Equation" r:id="rId21" imgW="583920" imgH="469800" progId="Equation.DSMT4">
                  <p:embed/>
                  <p:pic>
                    <p:nvPicPr>
                      <p:cNvPr id="26" name="Объект 25">
                        <a:extLst>
                          <a:ext uri="{FF2B5EF4-FFF2-40B4-BE49-F238E27FC236}">
                            <a16:creationId xmlns:a16="http://schemas.microsoft.com/office/drawing/2014/main" id="{6260160D-2425-43DC-AFBB-481482F39C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889250"/>
                        <a:ext cx="703262" cy="566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62">
            <a:extLst>
              <a:ext uri="{FF2B5EF4-FFF2-40B4-BE49-F238E27FC236}">
                <a16:creationId xmlns:a16="http://schemas.microsoft.com/office/drawing/2014/main" id="{9D9D30C5-741B-4825-8A6B-B93FD3AAF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04" y="3035458"/>
            <a:ext cx="8739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59">
            <a:extLst>
              <a:ext uri="{FF2B5EF4-FFF2-40B4-BE49-F238E27FC236}">
                <a16:creationId xmlns:a16="http://schemas.microsoft.com/office/drawing/2014/main" id="{B44C1648-DE16-46CC-91BE-548A1E920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35" y="3032048"/>
            <a:ext cx="54267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возрастает, поскольку основание показательной функции больше 1.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62">
            <a:extLst>
              <a:ext uri="{FF2B5EF4-FFF2-40B4-BE49-F238E27FC236}">
                <a16:creationId xmlns:a16="http://schemas.microsoft.com/office/drawing/2014/main" id="{174C5D60-AD7F-4DB7-9B6C-55D0C3C93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04" y="4130458"/>
            <a:ext cx="75126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 заданное уравнение имеет единственный корень, который нам удалось найти подбором.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Объект 2">
            <a:extLst>
              <a:ext uri="{FF2B5EF4-FFF2-40B4-BE49-F238E27FC236}">
                <a16:creationId xmlns:a16="http://schemas.microsoft.com/office/drawing/2014/main" id="{A557EA0A-8EE6-45FA-8CD7-CCE8A9E3F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006" y="6242366"/>
            <a:ext cx="4214225" cy="345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3E8EF7"/>
                </a:solidFill>
                <a:hlinkClick r:id="rId23"/>
              </a:rPr>
              <a:t>https://onlinetestpad.com/hm7nuqsqjf26u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13996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0A71551ABB9046B74E55BE17A2C5F0" ma:contentTypeVersion="10" ma:contentTypeDescription="Создание документа." ma:contentTypeScope="" ma:versionID="06de5c15b161d3b2b2434e3f17089e80">
  <xsd:schema xmlns:xsd="http://www.w3.org/2001/XMLSchema" xmlns:xs="http://www.w3.org/2001/XMLSchema" xmlns:p="http://schemas.microsoft.com/office/2006/metadata/properties" xmlns:ns2="d193f7e3-2b16-4402-b449-cafefeba7fed" xmlns:ns3="d4f879f6-e49e-4165-b56b-5148a6739732" targetNamespace="http://schemas.microsoft.com/office/2006/metadata/properties" ma:root="true" ma:fieldsID="de92be53fdf59e7d67cb4663839d728c" ns2:_="" ns3:_="">
    <xsd:import namespace="d193f7e3-2b16-4402-b449-cafefeba7fed"/>
    <xsd:import namespace="d4f879f6-e49e-4165-b56b-5148a67397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3f7e3-2b16-4402-b449-cafefeba7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879f6-e49e-4165-b56b-5148a67397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DBA4C9-E82A-46F0-B5AE-9D05F149A3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D7A25D-4D30-4598-A884-79F3B25BCA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A116FB-26FC-445F-9325-02997FF6BD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3f7e3-2b16-4402-b449-cafefeba7fed"/>
    <ds:schemaRef ds:uri="d4f879f6-e49e-4165-b56b-5148a67397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3861</TotalTime>
  <Words>392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Показательные уравнения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Выполните тестовые задания</vt:lpstr>
      <vt:lpstr>Оценивание результатов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Людмила Пащенина</dc:creator>
  <cp:lastModifiedBy>Мардахаева Елена</cp:lastModifiedBy>
  <cp:revision>159</cp:revision>
  <dcterms:created xsi:type="dcterms:W3CDTF">2020-06-19T11:06:54Z</dcterms:created>
  <dcterms:modified xsi:type="dcterms:W3CDTF">2020-09-04T10:15:25Z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0x010100E40A71551ABB9046B74E55BE17A2C5F0</vt:lpwstr>
  </property>
</Properties>
</file>