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599" r:id="rId5"/>
    <p:sldId id="288" r:id="rId6"/>
    <p:sldId id="289" r:id="rId7"/>
    <p:sldId id="290" r:id="rId8"/>
    <p:sldId id="304" r:id="rId9"/>
    <p:sldId id="300" r:id="rId10"/>
    <p:sldId id="600" r:id="rId11"/>
    <p:sldId id="309" r:id="rId12"/>
    <p:sldId id="293" r:id="rId13"/>
    <p:sldId id="294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Пащенина" initials="ЛП" lastIdx="1" clrIdx="0">
    <p:extLst>
      <p:ext uri="{19B8F6BF-5375-455C-9EA6-DF929625EA0E}">
        <p15:presenceInfo xmlns:p15="http://schemas.microsoft.com/office/powerpoint/2012/main" userId="03c7f88960535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0BE4B-5450-22BE-5FA5-020EF7E4A801}" v="30" dt="2020-09-04T10:19:44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Борзунова" userId="S::borzunova@blbz.ru::e7ff207e-666f-4118-b8bc-780dd7452c66" providerId="AD" clId="Web-{45C0BE4B-5450-22BE-5FA5-020EF7E4A801}"/>
    <pc:docChg chg="modSld">
      <pc:chgData name="Мария Борзунова" userId="S::borzunova@blbz.ru::e7ff207e-666f-4118-b8bc-780dd7452c66" providerId="AD" clId="Web-{45C0BE4B-5450-22BE-5FA5-020EF7E4A801}" dt="2020-09-04T10:19:44.485" v="29" actId="20577"/>
      <pc:docMkLst>
        <pc:docMk/>
      </pc:docMkLst>
      <pc:sldChg chg="modSp">
        <pc:chgData name="Мария Борзунова" userId="S::borzunova@blbz.ru::e7ff207e-666f-4118-b8bc-780dd7452c66" providerId="AD" clId="Web-{45C0BE4B-5450-22BE-5FA5-020EF7E4A801}" dt="2020-09-04T10:16:53.234" v="6" actId="20577"/>
        <pc:sldMkLst>
          <pc:docMk/>
          <pc:sldMk cId="961662058" sldId="288"/>
        </pc:sldMkLst>
        <pc:spChg chg="mod">
          <ac:chgData name="Мария Борзунова" userId="S::borzunova@blbz.ru::e7ff207e-666f-4118-b8bc-780dd7452c66" providerId="AD" clId="Web-{45C0BE4B-5450-22BE-5FA5-020EF7E4A801}" dt="2020-09-04T10:16:53.234" v="6" actId="20577"/>
          <ac:spMkLst>
            <pc:docMk/>
            <pc:sldMk cId="961662058" sldId="288"/>
            <ac:spMk id="3" creationId="{2A3400CB-1E45-4691-BB93-52570D8194A7}"/>
          </ac:spMkLst>
        </pc:spChg>
      </pc:sldChg>
      <pc:sldChg chg="modSp">
        <pc:chgData name="Мария Борзунова" userId="S::borzunova@blbz.ru::e7ff207e-666f-4118-b8bc-780dd7452c66" providerId="AD" clId="Web-{45C0BE4B-5450-22BE-5FA5-020EF7E4A801}" dt="2020-09-04T10:19:44.485" v="28" actId="20577"/>
        <pc:sldMkLst>
          <pc:docMk/>
          <pc:sldMk cId="1063180636" sldId="300"/>
        </pc:sldMkLst>
        <pc:spChg chg="mod">
          <ac:chgData name="Мария Борзунова" userId="S::borzunova@blbz.ru::e7ff207e-666f-4118-b8bc-780dd7452c66" providerId="AD" clId="Web-{45C0BE4B-5450-22BE-5FA5-020EF7E4A801}" dt="2020-09-04T10:19:44.485" v="28" actId="20577"/>
          <ac:spMkLst>
            <pc:docMk/>
            <pc:sldMk cId="1063180636" sldId="300"/>
            <ac:spMk id="43" creationId="{4D1D2F8A-9883-4B2A-BE04-21609CF418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8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5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3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6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9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27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4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261A-86B9-4692-9E93-DF28E1FAC2EC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B2396-DF70-4DE4-A5A8-300DB2345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ho5rhjnibm7ca" TargetMode="External"/><Relationship Id="rId2" Type="http://schemas.openxmlformats.org/officeDocument/2006/relationships/hyperlink" Target="https://onlinetestpad.com/hptsouq5kd2r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emf"/><Relationship Id="rId10" Type="http://schemas.openxmlformats.org/officeDocument/2006/relationships/image" Target="../media/image14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7.bin"/><Relationship Id="rId3" Type="http://schemas.openxmlformats.org/officeDocument/2006/relationships/hyperlink" Target="https://onlinetestpad.com/hphq2irfpgivc" TargetMode="External"/><Relationship Id="rId21" Type="http://schemas.openxmlformats.org/officeDocument/2006/relationships/image" Target="../media/image27.w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8.png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hyperlink" Target="https://onlinetestpad.com/hmtvksfg7qz26" TargetMode="External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4.bin"/><Relationship Id="rId3" Type="http://schemas.openxmlformats.org/officeDocument/2006/relationships/hyperlink" Target="https://onlinetestpad.com/hphq2irfpgivc" TargetMode="External"/><Relationship Id="rId21" Type="http://schemas.openxmlformats.org/officeDocument/2006/relationships/image" Target="../media/image38.wmf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17" Type="http://schemas.openxmlformats.org/officeDocument/2006/relationships/hyperlink" Target="https://onlinetestpad.com/hmwtb7znh2ljg" TargetMode="External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39.wmf"/><Relationship Id="rId10" Type="http://schemas.openxmlformats.org/officeDocument/2006/relationships/image" Target="../media/image20.emf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linetestpad.com/hms4r3e3gvxra" TargetMode="External"/><Relationship Id="rId5" Type="http://schemas.openxmlformats.org/officeDocument/2006/relationships/hyperlink" Target="https://onlinetestpad.com/hphq2irfpgivc" TargetMode="External"/><Relationship Id="rId4" Type="http://schemas.openxmlformats.org/officeDocument/2006/relationships/hyperlink" Target="https://onlinetestpad.com/hnilkpzh5dpy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49.png"/><Relationship Id="rId18" Type="http://schemas.openxmlformats.org/officeDocument/2006/relationships/image" Target="../media/image48.wmf"/><Relationship Id="rId3" Type="http://schemas.openxmlformats.org/officeDocument/2006/relationships/hyperlink" Target="https://onlinetestpad.com/hn7enr2hxeepm" TargetMode="External"/><Relationship Id="rId7" Type="http://schemas.openxmlformats.org/officeDocument/2006/relationships/image" Target="../media/image44.wmf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hyperlink" Target="https://onlinetestpad.com/hphq2irfpgiv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5755" cy="63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1258" y="5005541"/>
            <a:ext cx="2061955" cy="6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B89716-DA7D-4123-A249-5CF73D872667}"/>
              </a:ext>
            </a:extLst>
          </p:cNvPr>
          <p:cNvSpPr/>
          <p:nvPr/>
        </p:nvSpPr>
        <p:spPr>
          <a:xfrm>
            <a:off x="0" y="5899097"/>
            <a:ext cx="9144000" cy="7227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62">
              <a:defRPr/>
            </a:pPr>
            <a:r>
              <a:rPr lang="ru-RU" sz="1847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класс. Вводное повторение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253DE-2B7C-4DD4-B41A-20124AB8F3E2}"/>
              </a:ext>
            </a:extLst>
          </p:cNvPr>
          <p:cNvSpPr/>
          <p:nvPr/>
        </p:nvSpPr>
        <p:spPr>
          <a:xfrm>
            <a:off x="2655767" y="255643"/>
            <a:ext cx="6138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3600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Показательные неравенства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1D84C-0914-4B4F-BCF2-0BC5CFBC3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8386" y="2996953"/>
            <a:ext cx="1324827" cy="10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2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1DE4D-61F1-4F93-9AA7-416E39C4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365126"/>
            <a:ext cx="10515600" cy="9545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n-lt"/>
              </a:rPr>
              <a:t>Выполните тестовые задания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C9AC9-29BA-4DAA-A046-6C911FA3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41" y="1720656"/>
            <a:ext cx="10515600" cy="283909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Вариант 1</a:t>
            </a:r>
          </a:p>
          <a:p>
            <a:pPr marL="0" indent="0">
              <a:buNone/>
            </a:pPr>
            <a:r>
              <a:rPr lang="en-US" dirty="0">
                <a:solidFill>
                  <a:srgbClr val="3E8EF7"/>
                </a:solidFill>
                <a:latin typeface="Roboto"/>
                <a:hlinkClick r:id="rId2"/>
              </a:rPr>
              <a:t>https://onlinetestpad.com/hptsouq5kd2rc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Вариант 2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b="0" i="0" u="none" strike="noStrike" dirty="0">
                <a:solidFill>
                  <a:srgbClr val="3E8EF7"/>
                </a:solidFill>
                <a:effectLst/>
                <a:latin typeface="Roboto"/>
                <a:hlinkClick r:id="rId3"/>
              </a:rPr>
              <a:t>https://onlinetestpad.com/ho5rhjnibm7ca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42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0C3AA-6113-4DAA-A718-8388FE8F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365126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Оценивание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D0215-CD1B-4467-97E5-26698FA2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57456"/>
            <a:ext cx="6705600" cy="513541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умею (не умею) решать показательные неравенства.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владею следующими методами решения показательных неравенств…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получил отметки за прохождение тестов…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проанализировал свои результаты и сделал вывод…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 хорошо знаю…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повторить…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Мне нужно изучить…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Сегодня свою работу на уроке я оцениваю…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3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0797-BA29-4C31-9FB1-356A625C5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55" y="2964007"/>
            <a:ext cx="6957291" cy="1157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Всего Вам наилучшего!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61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DF500-6470-4E22-826C-2DA8DAE2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420254"/>
            <a:ext cx="10515600" cy="90949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Равносильные неравенства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400CB-1E45-4691-BB93-52570D81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60" y="1930112"/>
            <a:ext cx="8839200" cy="4036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Два неравенства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/>
              <a:t>называют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равносильными</a:t>
            </a:r>
            <a:r>
              <a:rPr lang="ru-RU" dirty="0"/>
              <a:t>, если они имеют одинаковые множества частных решений (в частности, если оба неравенства не имеют решений).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Равносильными преобразованиями неравенства </a:t>
            </a:r>
            <a:r>
              <a:rPr lang="ru-RU" dirty="0"/>
              <a:t>называют замену неравенства при его решении на равносильное ему неравенство.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616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6C95B-014C-4D9C-B88D-3CA9EC50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6276" y="25626"/>
            <a:ext cx="10515600" cy="6693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Правила решения неравенств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E3650E5-FA1F-4B23-9E33-BFDBE361E1CE}"/>
              </a:ext>
            </a:extLst>
          </p:cNvPr>
          <p:cNvGrpSpPr/>
          <p:nvPr/>
        </p:nvGrpSpPr>
        <p:grpSpPr>
          <a:xfrm>
            <a:off x="842962" y="563617"/>
            <a:ext cx="7391400" cy="2991959"/>
            <a:chOff x="804862" y="659410"/>
            <a:chExt cx="7391400" cy="29919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E4BF798-AA17-4F77-9822-1DB539C7A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862" y="659410"/>
              <a:ext cx="7391400" cy="10668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BDE5210-CB36-41D3-A5DB-842B112A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" y="1670169"/>
              <a:ext cx="7315200" cy="10287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38D2EF6-4201-476C-9129-0C39EB70E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7724" y="2698869"/>
              <a:ext cx="7324725" cy="9525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391DFF-61BF-459F-B32D-54E10C635460}"/>
              </a:ext>
            </a:extLst>
          </p:cNvPr>
          <p:cNvSpPr txBox="1"/>
          <p:nvPr/>
        </p:nvSpPr>
        <p:spPr>
          <a:xfrm>
            <a:off x="-611908" y="3496363"/>
            <a:ext cx="1059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Утверждения (обобщения правил)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59F09F5-7B62-4F5A-981E-AC08C510A884}"/>
              </a:ext>
            </a:extLst>
          </p:cNvPr>
          <p:cNvGrpSpPr/>
          <p:nvPr/>
        </p:nvGrpSpPr>
        <p:grpSpPr>
          <a:xfrm>
            <a:off x="928688" y="4167020"/>
            <a:ext cx="7305675" cy="2712136"/>
            <a:chOff x="900112" y="4178218"/>
            <a:chExt cx="7305675" cy="271213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F608935-004B-4FF1-B19D-4A75B011B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0112" y="4178218"/>
              <a:ext cx="7296150" cy="124777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75B9496-FFB7-4507-9900-6B77A0F90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112" y="5423504"/>
              <a:ext cx="7305675" cy="1466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83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8DCB8-7405-4E77-9D3A-30AFCA02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" y="212654"/>
            <a:ext cx="8884024" cy="12003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Показательные неравенства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6434D-0DFC-4933-B136-AB1B3C20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3" y="1333935"/>
            <a:ext cx="8949389" cy="674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FCFDB-A6E9-4F0E-9C6D-FF9331AC682C}"/>
              </a:ext>
            </a:extLst>
          </p:cNvPr>
          <p:cNvSpPr txBox="1"/>
          <p:nvPr/>
        </p:nvSpPr>
        <p:spPr>
          <a:xfrm>
            <a:off x="487415" y="2534264"/>
            <a:ext cx="8499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Теоремы, лежащие в основе решения показательных неравенств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70D85-4DC4-4E97-9AD7-839B0C4E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6" y="3861559"/>
            <a:ext cx="8715878" cy="925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B339D2-68C6-4D89-BE89-DBF32C5D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3" y="5035876"/>
            <a:ext cx="8715881" cy="12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9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BA1D2D-2C4C-4A80-A2A1-6AF1D8C88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234"/>
          <a:stretch/>
        </p:blipFill>
        <p:spPr>
          <a:xfrm>
            <a:off x="82857" y="87517"/>
            <a:ext cx="6014558" cy="396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A7487-C58D-4D40-AEA6-0A7D0DE52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3" b="54942"/>
          <a:stretch/>
        </p:blipFill>
        <p:spPr>
          <a:xfrm>
            <a:off x="18203" y="483458"/>
            <a:ext cx="7700409" cy="2385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2CFE92-0585-4075-8B88-D1622702FA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6" t="45230" r="63966" b="20190"/>
          <a:stretch/>
        </p:blipFill>
        <p:spPr>
          <a:xfrm>
            <a:off x="4231341" y="116540"/>
            <a:ext cx="1819835" cy="39444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8CBE885-19AF-49FB-BB88-0ABD2E1FB5BE}"/>
              </a:ext>
            </a:extLst>
          </p:cNvPr>
          <p:cNvSpPr/>
          <p:nvPr/>
        </p:nvSpPr>
        <p:spPr>
          <a:xfrm>
            <a:off x="4231341" y="3526532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B490E60-9D84-4657-B1C5-032D0B511089}"/>
              </a:ext>
            </a:extLst>
          </p:cNvPr>
          <p:cNvSpPr/>
          <p:nvPr/>
        </p:nvSpPr>
        <p:spPr>
          <a:xfrm>
            <a:off x="6750440" y="3526533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13651A8A-B042-4C74-9611-1418AB41E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60814"/>
              </p:ext>
            </p:extLst>
          </p:nvPr>
        </p:nvGraphicFramePr>
        <p:xfrm>
          <a:off x="278093" y="3582133"/>
          <a:ext cx="27130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Equation" r:id="rId5" imgW="1904760" imgH="279360" progId="Equation.DSMT4">
                  <p:embed/>
                </p:oleObj>
              </mc:Choice>
              <mc:Fallback>
                <p:oleObj name="Equation" r:id="rId5" imgW="1904760" imgH="27936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57B2E2D4-EDF1-47A8-9A93-E6865925A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093" y="3582133"/>
                        <a:ext cx="2713037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86D5F05-9CDE-40D3-8FFF-3B4E683E8330}"/>
              </a:ext>
            </a:extLst>
          </p:cNvPr>
          <p:cNvSpPr txBox="1"/>
          <p:nvPr/>
        </p:nvSpPr>
        <p:spPr>
          <a:xfrm>
            <a:off x="159510" y="4108370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Представим правую часть неравенства в виде степени с основанием 9: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46415282-5EBC-441E-973B-374E8E28B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595650"/>
              </p:ext>
            </p:extLst>
          </p:nvPr>
        </p:nvGraphicFramePr>
        <p:xfrm>
          <a:off x="3181829" y="4529056"/>
          <a:ext cx="887931" cy="30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Equation" r:id="rId7" imgW="596880" imgH="203040" progId="Equation.DSMT4">
                  <p:embed/>
                </p:oleObj>
              </mc:Choice>
              <mc:Fallback>
                <p:oleObj name="Equation" r:id="rId7" imgW="596880" imgH="20304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423684AB-2EB1-45C7-999C-7D15BEB6F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81829" y="4529056"/>
                        <a:ext cx="887931" cy="30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237969E-A23D-471B-A94C-EF1B5709B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9852"/>
              </p:ext>
            </p:extLst>
          </p:nvPr>
        </p:nvGraphicFramePr>
        <p:xfrm>
          <a:off x="3489010" y="5254353"/>
          <a:ext cx="885825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9" imgW="622080" imgH="177480" progId="Equation.DSMT4">
                  <p:embed/>
                </p:oleObj>
              </mc:Choice>
              <mc:Fallback>
                <p:oleObj name="Equation" r:id="rId9" imgW="622080" imgH="17748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99768F7B-279B-49EE-A1C3-8548609B11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89010" y="5254353"/>
                        <a:ext cx="885825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BA55549-DDD1-440C-A3B5-8C1396A97B12}"/>
              </a:ext>
            </a:extLst>
          </p:cNvPr>
          <p:cNvSpPr txBox="1"/>
          <p:nvPr/>
        </p:nvSpPr>
        <p:spPr>
          <a:xfrm>
            <a:off x="341162" y="5906267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Отсюда:</a:t>
            </a:r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E5B0F31-6CC5-4825-AC1C-648AEF4A6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34296"/>
              </p:ext>
            </p:extLst>
          </p:nvPr>
        </p:nvGraphicFramePr>
        <p:xfrm>
          <a:off x="3243263" y="6208713"/>
          <a:ext cx="4889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2B4DEF10-BCCC-42EC-87BB-A46F0BF55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43263" y="6208713"/>
                        <a:ext cx="488950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7F327905-A096-4860-ABA9-6B127DEA1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26608"/>
              </p:ext>
            </p:extLst>
          </p:nvPr>
        </p:nvGraphicFramePr>
        <p:xfrm>
          <a:off x="7408863" y="3649663"/>
          <a:ext cx="488950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13" imgW="342720" imgH="177480" progId="Equation.DSMT4">
                  <p:embed/>
                </p:oleObj>
              </mc:Choice>
              <mc:Fallback>
                <p:oleObj name="Equation" r:id="rId13" imgW="342720" imgH="177480" progId="Equation.DSMT4">
                  <p:embed/>
                  <p:pic>
                    <p:nvPicPr>
                      <p:cNvPr id="27" name="Объект 26">
                        <a:extLst>
                          <a:ext uri="{FF2B5EF4-FFF2-40B4-BE49-F238E27FC236}">
                            <a16:creationId xmlns:a16="http://schemas.microsoft.com/office/drawing/2014/main" id="{01E8C5CB-2062-490A-929E-60594C952D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08863" y="3649663"/>
                        <a:ext cx="488950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C0E0C9-FA72-4430-A2DD-402D9C5011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093" y="3190507"/>
            <a:ext cx="2581331" cy="329917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CF294B-2F8D-4CB4-83F0-4B5E6B68BBE3}"/>
              </a:ext>
            </a:extLst>
          </p:cNvPr>
          <p:cNvGrpSpPr/>
          <p:nvPr/>
        </p:nvGrpSpPr>
        <p:grpSpPr>
          <a:xfrm>
            <a:off x="159510" y="4824032"/>
            <a:ext cx="7188200" cy="383310"/>
            <a:chOff x="159510" y="4824032"/>
            <a:chExt cx="7188200" cy="3833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E1BA3F-A466-4EF6-89D3-92F5F910D906}"/>
                </a:ext>
              </a:extLst>
            </p:cNvPr>
            <p:cNvSpPr txBox="1"/>
            <p:nvPr/>
          </p:nvSpPr>
          <p:spPr>
            <a:xfrm>
              <a:off x="159510" y="4824032"/>
              <a:ext cx="7188200" cy="38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По</a:t>
              </a:r>
              <a:r>
                <a: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теореме 1 неравенство </a:t>
              </a:r>
              <a:r>
                <a: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равносильно неравенству:</a:t>
              </a:r>
            </a:p>
          </p:txBody>
        </p:sp>
        <p:graphicFrame>
          <p:nvGraphicFramePr>
            <p:cNvPr id="25" name="Объект 24">
              <a:extLst>
                <a:ext uri="{FF2B5EF4-FFF2-40B4-BE49-F238E27FC236}">
                  <a16:creationId xmlns:a16="http://schemas.microsoft.com/office/drawing/2014/main" id="{7C8867C4-0749-452C-A361-B55A0831BE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0390897"/>
                </p:ext>
              </p:extLst>
            </p:nvPr>
          </p:nvGraphicFramePr>
          <p:xfrm>
            <a:off x="2908260" y="4864297"/>
            <a:ext cx="887931" cy="302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8" name="Equation" r:id="rId16" imgW="596880" imgH="203040" progId="Equation.DSMT4">
                    <p:embed/>
                  </p:oleObj>
                </mc:Choice>
                <mc:Fallback>
                  <p:oleObj name="Equation" r:id="rId16" imgW="596880" imgH="203040" progId="Equation.DSMT4">
                    <p:embed/>
                    <p:pic>
                      <p:nvPicPr>
                        <p:cNvPr id="17" name="Объект 16">
                          <a:extLst>
                            <a:ext uri="{FF2B5EF4-FFF2-40B4-BE49-F238E27FC236}">
                              <a16:creationId xmlns:a16="http://schemas.microsoft.com/office/drawing/2014/main" id="{46415282-5EBC-441E-973B-374E8E28BED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8260" y="4864297"/>
                          <a:ext cx="887931" cy="3027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368ED0B4-ED25-47F1-821E-B4BDECBDE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87233"/>
              </p:ext>
            </p:extLst>
          </p:nvPr>
        </p:nvGraphicFramePr>
        <p:xfrm>
          <a:off x="3578225" y="5580063"/>
          <a:ext cx="70643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17" imgW="495000" imgH="177480" progId="Equation.DSMT4">
                  <p:embed/>
                </p:oleObj>
              </mc:Choice>
              <mc:Fallback>
                <p:oleObj name="Equation" r:id="rId17" imgW="495000" imgH="17748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1237969E-A23D-471B-A94C-EF1B5709B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78225" y="5580063"/>
                        <a:ext cx="706438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4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CD50C4-FEB5-4290-9066-FC1A9C1B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776" y="6212226"/>
            <a:ext cx="4377755" cy="441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Выполните тест по ссылке: </a:t>
            </a:r>
            <a:endParaRPr lang="ru-RU" sz="2000" dirty="0">
              <a:solidFill>
                <a:schemeClr val="accent1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8184A-4372-41B0-A5B1-361EC5A39B8A}"/>
              </a:ext>
            </a:extLst>
          </p:cNvPr>
          <p:cNvSpPr txBox="1"/>
          <p:nvPr/>
        </p:nvSpPr>
        <p:spPr>
          <a:xfrm>
            <a:off x="4681817" y="6471921"/>
            <a:ext cx="439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latin typeface="Roboto"/>
                <a:hlinkClick r:id="rId4"/>
              </a:rPr>
              <a:t>https://onlinetestpad.com/hmtvksfg7qz26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29E70E7-9731-48C9-91E3-C588C5D54AFD}"/>
              </a:ext>
            </a:extLst>
          </p:cNvPr>
          <p:cNvSpPr/>
          <p:nvPr/>
        </p:nvSpPr>
        <p:spPr>
          <a:xfrm>
            <a:off x="591669" y="403412"/>
            <a:ext cx="5441578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CFBBFB-EAF1-4AF0-838D-5BE9150A06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385"/>
          <a:stretch/>
        </p:blipFill>
        <p:spPr>
          <a:xfrm>
            <a:off x="195943" y="201413"/>
            <a:ext cx="5160511" cy="34856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8DC462C-C6D9-4E99-8544-B062E5B281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203" b="12078"/>
          <a:stretch/>
        </p:blipFill>
        <p:spPr>
          <a:xfrm>
            <a:off x="130618" y="585746"/>
            <a:ext cx="7020920" cy="208342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DDF9539-A286-43E7-A03D-CDB3CADC1BA1}"/>
              </a:ext>
            </a:extLst>
          </p:cNvPr>
          <p:cNvSpPr/>
          <p:nvPr/>
        </p:nvSpPr>
        <p:spPr>
          <a:xfrm>
            <a:off x="4431484" y="2669167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C9E1A22-ECA0-4227-BF34-5C9A2F338272}"/>
              </a:ext>
            </a:extLst>
          </p:cNvPr>
          <p:cNvSpPr/>
          <p:nvPr/>
        </p:nvSpPr>
        <p:spPr>
          <a:xfrm>
            <a:off x="6950583" y="2669168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4933414A-E356-4E83-838D-DDF58F5D0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234778"/>
              </p:ext>
            </p:extLst>
          </p:nvPr>
        </p:nvGraphicFramePr>
        <p:xfrm>
          <a:off x="249201" y="2997765"/>
          <a:ext cx="3038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" name="Equation" r:id="rId7" imgW="2133360" imgH="393480" progId="Equation.DSMT4">
                  <p:embed/>
                </p:oleObj>
              </mc:Choice>
              <mc:Fallback>
                <p:oleObj name="Equation" r:id="rId7" imgW="2133360" imgH="39348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13651A8A-B042-4C74-9611-1418AB41E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201" y="2997765"/>
                        <a:ext cx="30384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95FAD67-D462-46DD-9729-949F0B9D1C2F}"/>
              </a:ext>
            </a:extLst>
          </p:cNvPr>
          <p:cNvSpPr txBox="1"/>
          <p:nvPr/>
        </p:nvSpPr>
        <p:spPr>
          <a:xfrm>
            <a:off x="216946" y="3486344"/>
            <a:ext cx="95251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Имеем:</a:t>
            </a:r>
          </a:p>
        </p:txBody>
      </p:sp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3444F593-5F3B-494C-BE3E-520A2840A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58039"/>
              </p:ext>
            </p:extLst>
          </p:nvPr>
        </p:nvGraphicFramePr>
        <p:xfrm>
          <a:off x="1958025" y="4999698"/>
          <a:ext cx="17160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" name="Equation" r:id="rId9" imgW="1206360" imgH="393480" progId="Equation.DSMT4">
                  <p:embed/>
                </p:oleObj>
              </mc:Choice>
              <mc:Fallback>
                <p:oleObj name="Equation" r:id="rId9" imgW="1206360" imgH="39348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1237969E-A23D-471B-A94C-EF1B5709B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8025" y="4999698"/>
                        <a:ext cx="1716088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335CD30-A336-4D90-9570-37881A032466}"/>
              </a:ext>
            </a:extLst>
          </p:cNvPr>
          <p:cNvSpPr txBox="1"/>
          <p:nvPr/>
        </p:nvSpPr>
        <p:spPr>
          <a:xfrm>
            <a:off x="192001" y="5424940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Корнями квадратного трёхчлена являются числа:</a:t>
            </a:r>
          </a:p>
        </p:txBody>
      </p: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6FF6089F-7890-4CFC-A942-BAE933C2F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95042"/>
              </p:ext>
            </p:extLst>
          </p:nvPr>
        </p:nvGraphicFramePr>
        <p:xfrm>
          <a:off x="7310438" y="2640013"/>
          <a:ext cx="1087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Equation" r:id="rId11" imgW="761760" imgH="393480" progId="Equation.DSMT4">
                  <p:embed/>
                </p:oleObj>
              </mc:Choice>
              <mc:Fallback>
                <p:oleObj name="Equation" r:id="rId11" imgW="761760" imgH="39348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7F327905-A096-4860-ABA9-6B127DEA1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10438" y="2640013"/>
                        <a:ext cx="108743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380DF9D-AA40-455B-8DCC-53D6B818B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202" y="2753477"/>
            <a:ext cx="2356596" cy="3011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1D2F8A-9883-4B2A-BE04-21609CF41800}"/>
              </a:ext>
            </a:extLst>
          </p:cNvPr>
          <p:cNvSpPr txBox="1"/>
          <p:nvPr/>
        </p:nvSpPr>
        <p:spPr>
          <a:xfrm>
            <a:off x="172514" y="4667813"/>
            <a:ext cx="7188200" cy="383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/>
                <a:ea typeface="Cambria Math"/>
                <a:cs typeface="Times New Roman"/>
              </a:rPr>
              <a:t>По</a:t>
            </a:r>
            <a:r>
              <a:rPr lang="en-US" dirty="0">
                <a:latin typeface="Times New Roman"/>
                <a:ea typeface="Cambria Math"/>
                <a:cs typeface="Times New Roman"/>
              </a:rPr>
              <a:t> </a:t>
            </a:r>
            <a:r>
              <a:rPr lang="ru-RU" dirty="0">
                <a:latin typeface="Times New Roman"/>
                <a:ea typeface="Cambria Math"/>
                <a:cs typeface="Times New Roman"/>
              </a:rPr>
              <a:t>теореме 2 это неравенство равносильно неравенству:</a:t>
            </a:r>
          </a:p>
        </p:txBody>
      </p:sp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id="{206D486A-3D24-440E-975F-777A6501DB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623265"/>
              </p:ext>
            </p:extLst>
          </p:nvPr>
        </p:nvGraphicFramePr>
        <p:xfrm>
          <a:off x="5307013" y="5321300"/>
          <a:ext cx="8699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" name="Equation" r:id="rId14" imgW="609480" imgH="393480" progId="Equation.DSMT4">
                  <p:embed/>
                </p:oleObj>
              </mc:Choice>
              <mc:Fallback>
                <p:oleObj name="Equation" r:id="rId14" imgW="609480" imgH="39348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368ED0B4-ED25-47F1-821E-B4BDECBDE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07013" y="5321300"/>
                        <a:ext cx="8699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>
            <a:extLst>
              <a:ext uri="{FF2B5EF4-FFF2-40B4-BE49-F238E27FC236}">
                <a16:creationId xmlns:a16="http://schemas.microsoft.com/office/drawing/2014/main" id="{B23CBC3F-F4C4-4B04-B7E6-59F37B16D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395"/>
              </p:ext>
            </p:extLst>
          </p:nvPr>
        </p:nvGraphicFramePr>
        <p:xfrm>
          <a:off x="5080000" y="3933825"/>
          <a:ext cx="1889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" name="Equation" r:id="rId16" imgW="1269720" imgH="520560" progId="Equation.DSMT4">
                  <p:embed/>
                </p:oleObj>
              </mc:Choice>
              <mc:Fallback>
                <p:oleObj name="Equation" r:id="rId16" imgW="1269720" imgH="520560" progId="Equation.DSMT4">
                  <p:embed/>
                  <p:pic>
                    <p:nvPicPr>
                      <p:cNvPr id="36" name="Объект 35">
                        <a:extLst>
                          <a:ext uri="{FF2B5EF4-FFF2-40B4-BE49-F238E27FC236}">
                            <a16:creationId xmlns:a16="http://schemas.microsoft.com/office/drawing/2014/main" id="{912A188E-6928-4027-AF11-5384DAAE9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80000" y="3933825"/>
                        <a:ext cx="1889125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7878117E-D627-4A46-85CC-6D9AE1453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380025"/>
              </p:ext>
            </p:extLst>
          </p:nvPr>
        </p:nvGraphicFramePr>
        <p:xfrm>
          <a:off x="1386970" y="3363051"/>
          <a:ext cx="3482814" cy="98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" name="Equation" r:id="rId18" imgW="2425680" imgH="685800" progId="Equation.DSMT4">
                  <p:embed/>
                </p:oleObj>
              </mc:Choice>
              <mc:Fallback>
                <p:oleObj name="Equation" r:id="rId18" imgW="2425680" imgH="685800" progId="Equation.DSMT4">
                  <p:embed/>
                  <p:pic>
                    <p:nvPicPr>
                      <p:cNvPr id="36" name="Объект 35">
                        <a:extLst>
                          <a:ext uri="{FF2B5EF4-FFF2-40B4-BE49-F238E27FC236}">
                            <a16:creationId xmlns:a16="http://schemas.microsoft.com/office/drawing/2014/main" id="{912A188E-6928-4027-AF11-5384DAAE9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86970" y="3363051"/>
                        <a:ext cx="3482814" cy="98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D32A3603-08BA-4255-BC44-755AB7D5E2ED}"/>
              </a:ext>
            </a:extLst>
          </p:cNvPr>
          <p:cNvSpPr txBox="1"/>
          <p:nvPr/>
        </p:nvSpPr>
        <p:spPr>
          <a:xfrm>
            <a:off x="192001" y="4188833"/>
            <a:ext cx="4944335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Перепишем неравенство в более простом виде: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BAAA92-25C3-4819-8C37-B1C31A9AB82E}"/>
              </a:ext>
            </a:extLst>
          </p:cNvPr>
          <p:cNvSpPr txBox="1"/>
          <p:nvPr/>
        </p:nvSpPr>
        <p:spPr>
          <a:xfrm>
            <a:off x="3678401" y="5069476"/>
            <a:ext cx="589362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т.е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3" name="Объект 52">
            <a:extLst>
              <a:ext uri="{FF2B5EF4-FFF2-40B4-BE49-F238E27FC236}">
                <a16:creationId xmlns:a16="http://schemas.microsoft.com/office/drawing/2014/main" id="{7AF3AD01-80E8-47A3-BF88-4EAF59494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12635"/>
              </p:ext>
            </p:extLst>
          </p:nvPr>
        </p:nvGraphicFramePr>
        <p:xfrm>
          <a:off x="4302352" y="5083123"/>
          <a:ext cx="13541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" name="Equation" r:id="rId20" imgW="952200" imgH="228600" progId="Equation.DSMT4">
                  <p:embed/>
                </p:oleObj>
              </mc:Choice>
              <mc:Fallback>
                <p:oleObj name="Equation" r:id="rId20" imgW="952200" imgH="228600" progId="Equation.DSMT4">
                  <p:embed/>
                  <p:pic>
                    <p:nvPicPr>
                      <p:cNvPr id="37" name="Объект 36">
                        <a:extLst>
                          <a:ext uri="{FF2B5EF4-FFF2-40B4-BE49-F238E27FC236}">
                            <a16:creationId xmlns:a16="http://schemas.microsoft.com/office/drawing/2014/main" id="{3444F593-5F3B-494C-BE3E-520A2840A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02352" y="5083123"/>
                        <a:ext cx="1354137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>
            <a:extLst>
              <a:ext uri="{FF2B5EF4-FFF2-40B4-BE49-F238E27FC236}">
                <a16:creationId xmlns:a16="http://schemas.microsoft.com/office/drawing/2014/main" id="{C3860807-7082-4700-AE87-55BFA4102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445761"/>
              </p:ext>
            </p:extLst>
          </p:nvPr>
        </p:nvGraphicFramePr>
        <p:xfrm>
          <a:off x="5694233" y="5092065"/>
          <a:ext cx="1536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" name="Equation" r:id="rId22" imgW="1079280" imgH="228600" progId="Equation.DSMT4">
                  <p:embed/>
                </p:oleObj>
              </mc:Choice>
              <mc:Fallback>
                <p:oleObj name="Equation" r:id="rId22" imgW="1079280" imgH="228600" progId="Equation.DSMT4">
                  <p:embed/>
                  <p:pic>
                    <p:nvPic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id="{7AF3AD01-80E8-47A3-BF88-4EAF59494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94233" y="5092065"/>
                        <a:ext cx="15367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2A513B-1853-4820-BB8E-6CF245CF6C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08" t="29267" r="20819" b="7568"/>
          <a:stretch/>
        </p:blipFill>
        <p:spPr>
          <a:xfrm>
            <a:off x="3766614" y="101612"/>
            <a:ext cx="1975269" cy="555812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CAAA565-2281-4FEF-B504-47FC4387189F}"/>
              </a:ext>
            </a:extLst>
          </p:cNvPr>
          <p:cNvGrpSpPr/>
          <p:nvPr/>
        </p:nvGrpSpPr>
        <p:grpSpPr>
          <a:xfrm>
            <a:off x="587485" y="5745913"/>
            <a:ext cx="3103057" cy="1098375"/>
            <a:chOff x="591669" y="5835704"/>
            <a:chExt cx="3103057" cy="1098375"/>
          </a:xfrm>
        </p:grpSpPr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2CA4EF6-4DF6-4826-83FD-0E02D91FF816}"/>
                </a:ext>
              </a:extLst>
            </p:cNvPr>
            <p:cNvSpPr/>
            <p:nvPr/>
          </p:nvSpPr>
          <p:spPr>
            <a:xfrm>
              <a:off x="1024339" y="5835704"/>
              <a:ext cx="1611032" cy="826390"/>
            </a:xfrm>
            <a:custGeom>
              <a:avLst/>
              <a:gdLst>
                <a:gd name="connsiteX0" fmla="*/ 0 w 1761190"/>
                <a:gd name="connsiteY0" fmla="*/ 67254 h 1077299"/>
                <a:gd name="connsiteX1" fmla="*/ 373224 w 1761190"/>
                <a:gd name="connsiteY1" fmla="*/ 925671 h 1077299"/>
                <a:gd name="connsiteX2" fmla="*/ 1324946 w 1761190"/>
                <a:gd name="connsiteY2" fmla="*/ 1000315 h 1077299"/>
                <a:gd name="connsiteX3" fmla="*/ 1716832 w 1761190"/>
                <a:gd name="connsiteY3" fmla="*/ 113907 h 1077299"/>
                <a:gd name="connsiteX4" fmla="*/ 1735493 w 1761190"/>
                <a:gd name="connsiteY4" fmla="*/ 39262 h 1077299"/>
                <a:gd name="connsiteX0" fmla="*/ 0 w 1761190"/>
                <a:gd name="connsiteY0" fmla="*/ 67254 h 1092705"/>
                <a:gd name="connsiteX1" fmla="*/ 373224 w 1761190"/>
                <a:gd name="connsiteY1" fmla="*/ 959948 h 1092705"/>
                <a:gd name="connsiteX2" fmla="*/ 1324946 w 1761190"/>
                <a:gd name="connsiteY2" fmla="*/ 1000315 h 1092705"/>
                <a:gd name="connsiteX3" fmla="*/ 1716832 w 1761190"/>
                <a:gd name="connsiteY3" fmla="*/ 113907 h 1092705"/>
                <a:gd name="connsiteX4" fmla="*/ 1735493 w 1761190"/>
                <a:gd name="connsiteY4" fmla="*/ 39262 h 1092705"/>
                <a:gd name="connsiteX0" fmla="*/ 0 w 1761190"/>
                <a:gd name="connsiteY0" fmla="*/ 67254 h 1072048"/>
                <a:gd name="connsiteX1" fmla="*/ 373224 w 1761190"/>
                <a:gd name="connsiteY1" fmla="*/ 959948 h 1072048"/>
                <a:gd name="connsiteX2" fmla="*/ 1314894 w 1761190"/>
                <a:gd name="connsiteY2" fmla="*/ 966038 h 1072048"/>
                <a:gd name="connsiteX3" fmla="*/ 1716832 w 1761190"/>
                <a:gd name="connsiteY3" fmla="*/ 113907 h 1072048"/>
                <a:gd name="connsiteX4" fmla="*/ 1735493 w 1761190"/>
                <a:gd name="connsiteY4" fmla="*/ 39262 h 1072048"/>
                <a:gd name="connsiteX0" fmla="*/ 0 w 1735493"/>
                <a:gd name="connsiteY0" fmla="*/ 27993 h 1037526"/>
                <a:gd name="connsiteX1" fmla="*/ 373224 w 1735493"/>
                <a:gd name="connsiteY1" fmla="*/ 920687 h 1037526"/>
                <a:gd name="connsiteX2" fmla="*/ 1314894 w 1735493"/>
                <a:gd name="connsiteY2" fmla="*/ 926777 h 1037526"/>
                <a:gd name="connsiteX3" fmla="*/ 1735493 w 1735493"/>
                <a:gd name="connsiteY3" fmla="*/ 1 h 1037526"/>
                <a:gd name="connsiteX0" fmla="*/ 0 w 1735493"/>
                <a:gd name="connsiteY0" fmla="*/ 27992 h 1031440"/>
                <a:gd name="connsiteX1" fmla="*/ 413429 w 1735493"/>
                <a:gd name="connsiteY1" fmla="*/ 909261 h 1031440"/>
                <a:gd name="connsiteX2" fmla="*/ 1314894 w 1735493"/>
                <a:gd name="connsiteY2" fmla="*/ 926776 h 1031440"/>
                <a:gd name="connsiteX3" fmla="*/ 1735493 w 1735493"/>
                <a:gd name="connsiteY3" fmla="*/ 0 h 1031440"/>
                <a:gd name="connsiteX0" fmla="*/ 0 w 1735493"/>
                <a:gd name="connsiteY0" fmla="*/ 27992 h 1011954"/>
                <a:gd name="connsiteX1" fmla="*/ 413429 w 1735493"/>
                <a:gd name="connsiteY1" fmla="*/ 909261 h 1011954"/>
                <a:gd name="connsiteX2" fmla="*/ 1355099 w 1735493"/>
                <a:gd name="connsiteY2" fmla="*/ 892498 h 1011954"/>
                <a:gd name="connsiteX3" fmla="*/ 1735493 w 1735493"/>
                <a:gd name="connsiteY3" fmla="*/ 0 h 101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493" h="1011954">
                  <a:moveTo>
                    <a:pt x="0" y="27992"/>
                  </a:moveTo>
                  <a:cubicBezTo>
                    <a:pt x="76200" y="379445"/>
                    <a:pt x="187579" y="765177"/>
                    <a:pt x="413429" y="909261"/>
                  </a:cubicBezTo>
                  <a:cubicBezTo>
                    <a:pt x="639279" y="1053345"/>
                    <a:pt x="1134755" y="1044041"/>
                    <a:pt x="1355099" y="892498"/>
                  </a:cubicBezTo>
                  <a:cubicBezTo>
                    <a:pt x="1575443" y="740955"/>
                    <a:pt x="1647868" y="193078"/>
                    <a:pt x="173549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E702813E-F378-4AE9-BAFF-C9DA5B3CC19C}"/>
                </a:ext>
              </a:extLst>
            </p:cNvPr>
            <p:cNvCxnSpPr/>
            <p:nvPr/>
          </p:nvCxnSpPr>
          <p:spPr>
            <a:xfrm>
              <a:off x="591669" y="6372808"/>
              <a:ext cx="284011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67E21B1D-9454-4D69-A432-0493E5E6D7DB}"/>
                </a:ext>
              </a:extLst>
            </p:cNvPr>
            <p:cNvSpPr/>
            <p:nvPr/>
          </p:nvSpPr>
          <p:spPr>
            <a:xfrm>
              <a:off x="1171977" y="6323526"/>
              <a:ext cx="90153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4FA40539-8D33-4CE9-8F6C-E9B16DC20010}"/>
                </a:ext>
              </a:extLst>
            </p:cNvPr>
            <p:cNvSpPr/>
            <p:nvPr/>
          </p:nvSpPr>
          <p:spPr>
            <a:xfrm>
              <a:off x="2380445" y="6334258"/>
              <a:ext cx="90153" cy="1030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блачко с текстом: прямоугольное 59">
              <a:extLst>
                <a:ext uri="{FF2B5EF4-FFF2-40B4-BE49-F238E27FC236}">
                  <a16:creationId xmlns:a16="http://schemas.microsoft.com/office/drawing/2014/main" id="{7EC91FEF-D39A-4270-BE65-928187604994}"/>
                </a:ext>
              </a:extLst>
            </p:cNvPr>
            <p:cNvSpPr/>
            <p:nvPr/>
          </p:nvSpPr>
          <p:spPr>
            <a:xfrm>
              <a:off x="3334117" y="6324920"/>
              <a:ext cx="360609" cy="308247"/>
            </a:xfrm>
            <a:prstGeom prst="wedgeRect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</a:p>
          </p:txBody>
        </p:sp>
        <p:graphicFrame>
          <p:nvGraphicFramePr>
            <p:cNvPr id="61" name="Объект 60">
              <a:extLst>
                <a:ext uri="{FF2B5EF4-FFF2-40B4-BE49-F238E27FC236}">
                  <a16:creationId xmlns:a16="http://schemas.microsoft.com/office/drawing/2014/main" id="{C2369C4E-3BE5-4670-8BA4-06CEDCAF0D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42373"/>
                </p:ext>
              </p:extLst>
            </p:nvPr>
          </p:nvGraphicFramePr>
          <p:xfrm>
            <a:off x="1130478" y="6418285"/>
            <a:ext cx="183166" cy="515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0" name="Equation" r:id="rId24" imgW="139680" imgH="393480" progId="Equation.DSMT4">
                    <p:embed/>
                  </p:oleObj>
                </mc:Choice>
                <mc:Fallback>
                  <p:oleObj name="Equation" r:id="rId24" imgW="139680" imgH="393480" progId="Equation.DSMT4">
                    <p:embed/>
                    <p:pic>
                      <p:nvPicPr>
                        <p:cNvPr id="39" name="Объект 38">
                          <a:extLst>
                            <a:ext uri="{FF2B5EF4-FFF2-40B4-BE49-F238E27FC236}">
                              <a16:creationId xmlns:a16="http://schemas.microsoft.com/office/drawing/2014/main" id="{B8FDA0E6-86C4-4EBC-9D9A-6580564ADD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130478" y="6418285"/>
                          <a:ext cx="183166" cy="5157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>
              <a:extLst>
                <a:ext uri="{FF2B5EF4-FFF2-40B4-BE49-F238E27FC236}">
                  <a16:creationId xmlns:a16="http://schemas.microsoft.com/office/drawing/2014/main" id="{F9C0AF69-091E-4018-AEF9-2769AE691C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600642"/>
                </p:ext>
              </p:extLst>
            </p:nvPr>
          </p:nvGraphicFramePr>
          <p:xfrm>
            <a:off x="2367723" y="6504105"/>
            <a:ext cx="165100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01" name="Equation" r:id="rId26" imgW="126720" imgH="164880" progId="Equation.DSMT4">
                    <p:embed/>
                  </p:oleObj>
                </mc:Choice>
                <mc:Fallback>
                  <p:oleObj name="Equation" r:id="rId26" imgW="126720" imgH="164880" progId="Equation.DSMT4">
                    <p:embed/>
                    <p:pic>
                      <p:nvPicPr>
                        <p:cNvPr id="61" name="Объект 60">
                          <a:extLst>
                            <a:ext uri="{FF2B5EF4-FFF2-40B4-BE49-F238E27FC236}">
                              <a16:creationId xmlns:a16="http://schemas.microsoft.com/office/drawing/2014/main" id="{C2369C4E-3BE5-4670-8BA4-06CEDCAF0D4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367723" y="6504105"/>
                          <a:ext cx="165100" cy="217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631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/>
      <p:bldP spid="38" grpId="0"/>
      <p:bldP spid="43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CD50C4-FEB5-4290-9066-FC1A9C1B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29" y="5054033"/>
            <a:ext cx="4377755" cy="441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Выполните тест по ссылке: </a:t>
            </a:r>
            <a:endParaRPr lang="ru-RU" sz="2000" dirty="0">
              <a:solidFill>
                <a:schemeClr val="accent1">
                  <a:lumMod val="50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29E70E7-9731-48C9-91E3-C588C5D54AFD}"/>
              </a:ext>
            </a:extLst>
          </p:cNvPr>
          <p:cNvSpPr/>
          <p:nvPr/>
        </p:nvSpPr>
        <p:spPr>
          <a:xfrm>
            <a:off x="591669" y="403412"/>
            <a:ext cx="5441578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DDF9539-A286-43E7-A03D-CDB3CADC1BA1}"/>
              </a:ext>
            </a:extLst>
          </p:cNvPr>
          <p:cNvSpPr/>
          <p:nvPr/>
        </p:nvSpPr>
        <p:spPr>
          <a:xfrm>
            <a:off x="4460118" y="585892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C9E1A22-ECA0-4227-BF34-5C9A2F338272}"/>
              </a:ext>
            </a:extLst>
          </p:cNvPr>
          <p:cNvSpPr/>
          <p:nvPr/>
        </p:nvSpPr>
        <p:spPr>
          <a:xfrm>
            <a:off x="6979217" y="585893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:a16="http://schemas.microsoft.com/office/drawing/2014/main" id="{4933414A-E356-4E83-838D-DDF58F5D0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37172"/>
              </p:ext>
            </p:extLst>
          </p:nvPr>
        </p:nvGraphicFramePr>
        <p:xfrm>
          <a:off x="226366" y="517340"/>
          <a:ext cx="35623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Equation" r:id="rId4" imgW="2501640" imgH="469800" progId="Equation.DSMT4">
                  <p:embed/>
                </p:oleObj>
              </mc:Choice>
              <mc:Fallback>
                <p:oleObj name="Equation" r:id="rId4" imgW="2501640" imgH="469800" progId="Equation.DSMT4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4933414A-E356-4E83-838D-DDF58F5D0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366" y="517340"/>
                        <a:ext cx="3562350" cy="67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A95FAD67-D462-46DD-9729-949F0B9D1C2F}"/>
              </a:ext>
            </a:extLst>
          </p:cNvPr>
          <p:cNvSpPr txBox="1"/>
          <p:nvPr/>
        </p:nvSpPr>
        <p:spPr>
          <a:xfrm>
            <a:off x="200866" y="2088301"/>
            <a:ext cx="95251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Далее:</a:t>
            </a:r>
          </a:p>
        </p:txBody>
      </p:sp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3444F593-5F3B-494C-BE3E-520A2840A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668876"/>
              </p:ext>
            </p:extLst>
          </p:nvPr>
        </p:nvGraphicFramePr>
        <p:xfrm>
          <a:off x="5931467" y="2872895"/>
          <a:ext cx="10477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6" name="Equation" r:id="rId6" imgW="736560" imgH="203040" progId="Equation.DSMT4">
                  <p:embed/>
                </p:oleObj>
              </mc:Choice>
              <mc:Fallback>
                <p:oleObj name="Equation" r:id="rId6" imgW="736560" imgH="203040" progId="Equation.DSMT4">
                  <p:embed/>
                  <p:pic>
                    <p:nvPicPr>
                      <p:cNvPr id="37" name="Объект 36">
                        <a:extLst>
                          <a:ext uri="{FF2B5EF4-FFF2-40B4-BE49-F238E27FC236}">
                            <a16:creationId xmlns:a16="http://schemas.microsoft.com/office/drawing/2014/main" id="{3444F593-5F3B-494C-BE3E-520A2840A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1467" y="2872895"/>
                        <a:ext cx="1047750" cy="28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6FF6089F-7890-4CFC-A942-BAE933C2F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024363"/>
              </p:ext>
            </p:extLst>
          </p:nvPr>
        </p:nvGraphicFramePr>
        <p:xfrm>
          <a:off x="7537450" y="557213"/>
          <a:ext cx="688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Equation" r:id="rId8" imgW="482400" imgH="393480" progId="Equation.DSMT4">
                  <p:embed/>
                </p:oleObj>
              </mc:Choice>
              <mc:Fallback>
                <p:oleObj name="Equation" r:id="rId8" imgW="482400" imgH="393480" progId="Equation.DSMT4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6FF6089F-7890-4CFC-A942-BAE933C2F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37450" y="557213"/>
                        <a:ext cx="6889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380DF9D-AA40-455B-8DCC-53D6B818B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62" y="207121"/>
            <a:ext cx="2356596" cy="3011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1D2F8A-9883-4B2A-BE04-21609CF41800}"/>
              </a:ext>
            </a:extLst>
          </p:cNvPr>
          <p:cNvSpPr txBox="1"/>
          <p:nvPr/>
        </p:nvSpPr>
        <p:spPr>
          <a:xfrm>
            <a:off x="194616" y="2778510"/>
            <a:ext cx="718820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теореме 2 это неравенство равносильно неравенству:</a:t>
            </a:r>
          </a:p>
        </p:txBody>
      </p: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7878117E-D627-4A46-85CC-6D9AE1453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52407"/>
              </p:ext>
            </p:extLst>
          </p:nvPr>
        </p:nvGraphicFramePr>
        <p:xfrm>
          <a:off x="4848836" y="1239955"/>
          <a:ext cx="1931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" name="Equation" r:id="rId11" imgW="1346040" imgH="469800" progId="Equation.DSMT4">
                  <p:embed/>
                </p:oleObj>
              </mc:Choice>
              <mc:Fallback>
                <p:oleObj name="Equation" r:id="rId11" imgW="1346040" imgH="469800" progId="Equation.DSMT4">
                  <p:embed/>
                  <p:pic>
                    <p:nvPicPr>
                      <p:cNvPr id="47" name="Объект 46">
                        <a:extLst>
                          <a:ext uri="{FF2B5EF4-FFF2-40B4-BE49-F238E27FC236}">
                            <a16:creationId xmlns:a16="http://schemas.microsoft.com/office/drawing/2014/main" id="{7878117E-D627-4A46-85CC-6D9AE1453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48836" y="1239955"/>
                        <a:ext cx="193198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>
            <a:extLst>
              <a:ext uri="{FF2B5EF4-FFF2-40B4-BE49-F238E27FC236}">
                <a16:creationId xmlns:a16="http://schemas.microsoft.com/office/drawing/2014/main" id="{7AF3AD01-80E8-47A3-BF88-4EAF594949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538409"/>
              </p:ext>
            </p:extLst>
          </p:nvPr>
        </p:nvGraphicFramePr>
        <p:xfrm>
          <a:off x="1474329" y="3468719"/>
          <a:ext cx="77628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9" name="Equation" r:id="rId13" imgW="545760" imgH="203040" progId="Equation.DSMT4">
                  <p:embed/>
                </p:oleObj>
              </mc:Choice>
              <mc:Fallback>
                <p:oleObj name="Equation" r:id="rId13" imgW="545760" imgH="203040" progId="Equation.DSMT4">
                  <p:embed/>
                  <p:pic>
                    <p:nvPic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id="{7AF3AD01-80E8-47A3-BF88-4EAF594949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74329" y="3468719"/>
                        <a:ext cx="776288" cy="28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>
            <a:extLst>
              <a:ext uri="{FF2B5EF4-FFF2-40B4-BE49-F238E27FC236}">
                <a16:creationId xmlns:a16="http://schemas.microsoft.com/office/drawing/2014/main" id="{C3860807-7082-4700-AE87-55BFA4102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84700"/>
              </p:ext>
            </p:extLst>
          </p:nvPr>
        </p:nvGraphicFramePr>
        <p:xfrm>
          <a:off x="1509255" y="3802318"/>
          <a:ext cx="74136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0"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54" name="Объект 53">
                        <a:extLst>
                          <a:ext uri="{FF2B5EF4-FFF2-40B4-BE49-F238E27FC236}">
                            <a16:creationId xmlns:a16="http://schemas.microsoft.com/office/drawing/2014/main" id="{C3860807-7082-4700-AE87-55BFA41023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9255" y="3802318"/>
                        <a:ext cx="741362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Объект 2">
            <a:extLst>
              <a:ext uri="{FF2B5EF4-FFF2-40B4-BE49-F238E27FC236}">
                <a16:creationId xmlns:a16="http://schemas.microsoft.com/office/drawing/2014/main" id="{0F4F0067-93CC-401F-AA9C-EA620A4AEDC6}"/>
              </a:ext>
            </a:extLst>
          </p:cNvPr>
          <p:cNvSpPr txBox="1">
            <a:spLocks/>
          </p:cNvSpPr>
          <p:nvPr/>
        </p:nvSpPr>
        <p:spPr>
          <a:xfrm>
            <a:off x="414029" y="5495943"/>
            <a:ext cx="4566055" cy="373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3E8EF7"/>
                </a:solidFill>
                <a:latin typeface="Roboto"/>
                <a:hlinkClick r:id="rId17"/>
              </a:rPr>
              <a:t>https://onlinetestpad.com/hmwtb7znh2ljg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551B78-EED3-4D55-A6C9-79EBA7E6D493}"/>
              </a:ext>
            </a:extLst>
          </p:cNvPr>
          <p:cNvSpPr txBox="1"/>
          <p:nvPr/>
        </p:nvSpPr>
        <p:spPr>
          <a:xfrm>
            <a:off x="6808659" y="1411617"/>
            <a:ext cx="589362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т.е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4239968C-19DB-4AC3-AD61-EB1010A73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44841"/>
              </p:ext>
            </p:extLst>
          </p:nvPr>
        </p:nvGraphicFramePr>
        <p:xfrm>
          <a:off x="7464520" y="1237676"/>
          <a:ext cx="14589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Equation" r:id="rId18" imgW="1015920" imgH="469800" progId="Equation.DSMT4">
                  <p:embed/>
                </p:oleObj>
              </mc:Choice>
              <mc:Fallback>
                <p:oleObj name="Equation" r:id="rId18" imgW="1015920" imgH="469800" progId="Equation.DSMT4">
                  <p:embed/>
                  <p:pic>
                    <p:nvPicPr>
                      <p:cNvPr id="47" name="Объект 46">
                        <a:extLst>
                          <a:ext uri="{FF2B5EF4-FFF2-40B4-BE49-F238E27FC236}">
                            <a16:creationId xmlns:a16="http://schemas.microsoft.com/office/drawing/2014/main" id="{7878117E-D627-4A46-85CC-6D9AE1453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64520" y="1237676"/>
                        <a:ext cx="145891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EB84C52-0CED-4528-8679-96873FB04B36}"/>
              </a:ext>
            </a:extLst>
          </p:cNvPr>
          <p:cNvGrpSpPr/>
          <p:nvPr/>
        </p:nvGrpSpPr>
        <p:grpSpPr>
          <a:xfrm>
            <a:off x="200866" y="1237213"/>
            <a:ext cx="4756616" cy="564997"/>
            <a:chOff x="200866" y="1237213"/>
            <a:chExt cx="4756616" cy="56499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06ABBA-C67A-461F-AEB7-151E9E035B41}"/>
                </a:ext>
              </a:extLst>
            </p:cNvPr>
            <p:cNvSpPr txBox="1"/>
            <p:nvPr/>
          </p:nvSpPr>
          <p:spPr>
            <a:xfrm>
              <a:off x="200866" y="1343471"/>
              <a:ext cx="4756616" cy="38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Вынесем общий множитель </a:t>
              </a:r>
              <a:r>
                <a: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за скобки:</a:t>
              </a:r>
            </a:p>
          </p:txBody>
        </p:sp>
        <p:graphicFrame>
          <p:nvGraphicFramePr>
            <p:cNvPr id="5" name="Объект 4">
              <a:extLst>
                <a:ext uri="{FF2B5EF4-FFF2-40B4-BE49-F238E27FC236}">
                  <a16:creationId xmlns:a16="http://schemas.microsoft.com/office/drawing/2014/main" id="{CF2E530D-AA39-4403-8F02-DF3A255F17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754005"/>
                </p:ext>
              </p:extLst>
            </p:nvPr>
          </p:nvGraphicFramePr>
          <p:xfrm>
            <a:off x="3110275" y="1237213"/>
            <a:ext cx="580267" cy="5649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2" name="Equation" r:id="rId20" imgW="482400" imgH="469800" progId="Equation.DSMT4">
                    <p:embed/>
                  </p:oleObj>
                </mc:Choice>
                <mc:Fallback>
                  <p:oleObj name="Equation" r:id="rId20" imgW="482400" imgH="469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110275" y="1237213"/>
                          <a:ext cx="580267" cy="5649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Объект 57">
            <a:extLst>
              <a:ext uri="{FF2B5EF4-FFF2-40B4-BE49-F238E27FC236}">
                <a16:creationId xmlns:a16="http://schemas.microsoft.com/office/drawing/2014/main" id="{71EAC9FE-FDB4-40F9-A29C-03B686E34D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74603"/>
              </p:ext>
            </p:extLst>
          </p:nvPr>
        </p:nvGraphicFramePr>
        <p:xfrm>
          <a:off x="1177677" y="1943406"/>
          <a:ext cx="11858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3" name="Equation" r:id="rId22" imgW="825480" imgH="469800" progId="Equation.DSMT4">
                  <p:embed/>
                </p:oleObj>
              </mc:Choice>
              <mc:Fallback>
                <p:oleObj name="Equation" r:id="rId22" imgW="825480" imgH="469800" progId="Equation.DSMT4">
                  <p:embed/>
                  <p:pic>
                    <p:nvPicPr>
                      <p:cNvPr id="44" name="Объект 43">
                        <a:extLst>
                          <a:ext uri="{FF2B5EF4-FFF2-40B4-BE49-F238E27FC236}">
                            <a16:creationId xmlns:a16="http://schemas.microsoft.com/office/drawing/2014/main" id="{E708AF82-B114-4866-AC48-A3D5C320A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77677" y="1943406"/>
                        <a:ext cx="11858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7069B3B2-92D5-4383-904B-EDD33EE89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145981"/>
              </p:ext>
            </p:extLst>
          </p:nvPr>
        </p:nvGraphicFramePr>
        <p:xfrm>
          <a:off x="2425941" y="1910040"/>
          <a:ext cx="15319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4" name="Equation" r:id="rId24" imgW="1066680" imgH="469800" progId="Equation.DSMT4">
                  <p:embed/>
                </p:oleObj>
              </mc:Choice>
              <mc:Fallback>
                <p:oleObj name="Equation" r:id="rId24" imgW="1066680" imgH="469800" progId="Equation.DSMT4">
                  <p:embed/>
                  <p:pic>
                    <p:nvPicPr>
                      <p:cNvPr id="58" name="Объект 57">
                        <a:extLst>
                          <a:ext uri="{FF2B5EF4-FFF2-40B4-BE49-F238E27FC236}">
                            <a16:creationId xmlns:a16="http://schemas.microsoft.com/office/drawing/2014/main" id="{71EAC9FE-FDB4-40F9-A29C-03B686E34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25941" y="1910040"/>
                        <a:ext cx="1531938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66337E8-A733-4FC8-8C55-EA462CF2511F}"/>
              </a:ext>
            </a:extLst>
          </p:cNvPr>
          <p:cNvSpPr txBox="1"/>
          <p:nvPr/>
        </p:nvSpPr>
        <p:spPr>
          <a:xfrm>
            <a:off x="290513" y="3408434"/>
            <a:ext cx="952510" cy="38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Далее:</a:t>
            </a:r>
          </a:p>
        </p:txBody>
      </p:sp>
    </p:spTree>
    <p:extLst>
      <p:ext uri="{BB962C8B-B14F-4D97-AF65-F5344CB8AC3E}">
        <p14:creationId xmlns:p14="http://schemas.microsoft.com/office/powerpoint/2010/main" val="35033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/>
      <p:bldP spid="43" grpId="0"/>
      <p:bldP spid="3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CA3C01-DF9B-4696-A3CC-F980B66AA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1" y="103097"/>
            <a:ext cx="5764456" cy="6055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334D1-1F91-40ED-B6B8-019418574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7" y="614633"/>
            <a:ext cx="7635220" cy="466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2229E-368C-42E2-9811-10429D1BE6D6}"/>
              </a:ext>
            </a:extLst>
          </p:cNvPr>
          <p:cNvSpPr txBox="1"/>
          <p:nvPr/>
        </p:nvSpPr>
        <p:spPr>
          <a:xfrm>
            <a:off x="458240" y="6119632"/>
            <a:ext cx="5671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latin typeface="Roboto"/>
                <a:hlinkClick r:id="rId4"/>
              </a:rPr>
              <a:t>https://onlinetestpad.com/hnilkpzh5dpyc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BB7D8-F24E-4D10-9B22-C1A64F9A09E6}"/>
              </a:ext>
            </a:extLst>
          </p:cNvPr>
          <p:cNvSpPr txBox="1"/>
          <p:nvPr/>
        </p:nvSpPr>
        <p:spPr>
          <a:xfrm>
            <a:off x="81195" y="5561240"/>
            <a:ext cx="7551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Примените метод замены переменной для решения неравенств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Перейдите по ссылкам: </a:t>
            </a:r>
            <a:endParaRPr lang="ru-RU" dirty="0">
              <a:solidFill>
                <a:schemeClr val="accent1">
                  <a:lumMod val="50000"/>
                </a:schemeClr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E113C-A5A2-48D3-840A-E0D76E388F43}"/>
              </a:ext>
            </a:extLst>
          </p:cNvPr>
          <p:cNvSpPr txBox="1"/>
          <p:nvPr/>
        </p:nvSpPr>
        <p:spPr>
          <a:xfrm>
            <a:off x="458240" y="6396335"/>
            <a:ext cx="622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latin typeface="Roboto"/>
                <a:hlinkClick r:id="rId6"/>
              </a:rPr>
              <a:t>https://onlinetestpad.com/hms4r3e3gvxra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20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F333B8-44EF-4C69-B5B1-8836D68A4746}"/>
              </a:ext>
            </a:extLst>
          </p:cNvPr>
          <p:cNvSpPr txBox="1"/>
          <p:nvPr/>
        </p:nvSpPr>
        <p:spPr>
          <a:xfrm>
            <a:off x="226366" y="6210113"/>
            <a:ext cx="59993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8EF7"/>
                </a:solidFill>
                <a:latin typeface="Roboto"/>
                <a:hlinkClick r:id="rId3"/>
              </a:rPr>
              <a:t>https://onlinetestpad.com/hn7enr2hxeepm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49C9A58-05D6-495F-8DC7-0E513ECB7019}"/>
              </a:ext>
            </a:extLst>
          </p:cNvPr>
          <p:cNvSpPr/>
          <p:nvPr/>
        </p:nvSpPr>
        <p:spPr>
          <a:xfrm>
            <a:off x="4460118" y="585892"/>
            <a:ext cx="2356596" cy="54566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решение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A0B9E7-077D-4BF2-A20E-0D91762E9C7B}"/>
              </a:ext>
            </a:extLst>
          </p:cNvPr>
          <p:cNvSpPr/>
          <p:nvPr/>
        </p:nvSpPr>
        <p:spPr>
          <a:xfrm>
            <a:off x="6979217" y="585893"/>
            <a:ext cx="1944216" cy="54566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ответ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3FE5C34F-50CD-4BB0-98F3-B437FA77A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093636"/>
              </p:ext>
            </p:extLst>
          </p:nvPr>
        </p:nvGraphicFramePr>
        <p:xfrm>
          <a:off x="309310" y="636287"/>
          <a:ext cx="27130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4" imgW="1904760" imgH="279360" progId="Equation.DSMT4">
                  <p:embed/>
                </p:oleObj>
              </mc:Choice>
              <mc:Fallback>
                <p:oleObj name="Equation" r:id="rId4" imgW="1904760" imgH="279360" progId="Equation.DSMT4">
                  <p:embed/>
                  <p:pic>
                    <p:nvPicPr>
                      <p:cNvPr id="34" name="Объект 33">
                        <a:extLst>
                          <a:ext uri="{FF2B5EF4-FFF2-40B4-BE49-F238E27FC236}">
                            <a16:creationId xmlns:a16="http://schemas.microsoft.com/office/drawing/2014/main" id="{4933414A-E356-4E83-838D-DDF58F5D02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310" y="636287"/>
                        <a:ext cx="2713038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C4537A9-AA32-401C-A354-4562024CA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060415"/>
              </p:ext>
            </p:extLst>
          </p:nvPr>
        </p:nvGraphicFramePr>
        <p:xfrm>
          <a:off x="7654925" y="711200"/>
          <a:ext cx="45243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6FF6089F-7890-4CFC-A942-BAE933C2F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54925" y="711200"/>
                        <a:ext cx="452438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AF835F-DA28-44CA-B4FA-EFF41A09A4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62" y="207121"/>
            <a:ext cx="2356596" cy="301194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3197F9E-9CFB-4170-BDF8-7ADE99D0F7E6}"/>
              </a:ext>
            </a:extLst>
          </p:cNvPr>
          <p:cNvGrpSpPr/>
          <p:nvPr/>
        </p:nvGrpSpPr>
        <p:grpSpPr>
          <a:xfrm>
            <a:off x="166012" y="1496096"/>
            <a:ext cx="5277103" cy="383978"/>
            <a:chOff x="200866" y="1342803"/>
            <a:chExt cx="5277103" cy="38397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C075B6-02B0-4218-B480-6CAB48EB88D9}"/>
                </a:ext>
              </a:extLst>
            </p:cNvPr>
            <p:cNvSpPr txBox="1"/>
            <p:nvPr/>
          </p:nvSpPr>
          <p:spPr>
            <a:xfrm>
              <a:off x="200866" y="1343471"/>
              <a:ext cx="4756616" cy="38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Построим графики функций:</a:t>
              </a:r>
            </a:p>
          </p:txBody>
        </p:sp>
        <p:graphicFrame>
          <p:nvGraphicFramePr>
            <p:cNvPr id="22" name="Объект 21">
              <a:extLst>
                <a:ext uri="{FF2B5EF4-FFF2-40B4-BE49-F238E27FC236}">
                  <a16:creationId xmlns:a16="http://schemas.microsoft.com/office/drawing/2014/main" id="{8046F138-F9E7-420E-B729-01E1F03012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3230899"/>
                </p:ext>
              </p:extLst>
            </p:nvPr>
          </p:nvGraphicFramePr>
          <p:xfrm>
            <a:off x="3225306" y="1342803"/>
            <a:ext cx="2252663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Equation" r:id="rId9" imgW="1346040" imgH="228600" progId="Equation.DSMT4">
                    <p:embed/>
                  </p:oleObj>
                </mc:Choice>
                <mc:Fallback>
                  <p:oleObj name="Equation" r:id="rId9" imgW="1346040" imgH="228600" progId="Equation.DSMT4">
                    <p:embed/>
                    <p:pic>
                      <p:nvPicPr>
                        <p:cNvPr id="5" name="Объект 4">
                          <a:extLst>
                            <a:ext uri="{FF2B5EF4-FFF2-40B4-BE49-F238E27FC236}">
                              <a16:creationId xmlns:a16="http://schemas.microsoft.com/office/drawing/2014/main" id="{CF2E530D-AA39-4403-8F02-DF3A255F17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225306" y="1342803"/>
                          <a:ext cx="2252663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8F678B87-177F-4D5A-B28B-4D7BCC987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588000"/>
              </p:ext>
            </p:extLst>
          </p:nvPr>
        </p:nvGraphicFramePr>
        <p:xfrm>
          <a:off x="2369068" y="3783502"/>
          <a:ext cx="53022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11" imgW="368280" imgH="177480" progId="Equation.DSMT4">
                  <p:embed/>
                </p:oleObj>
              </mc:Choice>
              <mc:Fallback>
                <p:oleObj name="Equation" r:id="rId11" imgW="368280" imgH="177480" progId="Equation.DSMT4">
                  <p:embed/>
                  <p:pic>
                    <p:nvPicPr>
                      <p:cNvPr id="58" name="Объект 57">
                        <a:extLst>
                          <a:ext uri="{FF2B5EF4-FFF2-40B4-BE49-F238E27FC236}">
                            <a16:creationId xmlns:a16="http://schemas.microsoft.com/office/drawing/2014/main" id="{71EAC9FE-FDB4-40F9-A29C-03B686E34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9068" y="3783502"/>
                        <a:ext cx="530225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977DC41-9FF0-4B05-8A56-45BA8BE9AE5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2755" t="7854" r="41076" b="30415"/>
          <a:stretch/>
        </p:blipFill>
        <p:spPr>
          <a:xfrm>
            <a:off x="5635882" y="1582437"/>
            <a:ext cx="3307253" cy="35279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964CBA-870E-4D88-9DB6-6C62E953BF54}"/>
              </a:ext>
            </a:extLst>
          </p:cNvPr>
          <p:cNvSpPr txBox="1"/>
          <p:nvPr/>
        </p:nvSpPr>
        <p:spPr>
          <a:xfrm>
            <a:off x="81195" y="5561240"/>
            <a:ext cx="7551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Примените метод замены переменной для решения неравенств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Перейдите по ссылкам: </a:t>
            </a:r>
            <a:endParaRPr lang="ru-RU" dirty="0">
              <a:solidFill>
                <a:schemeClr val="accent1">
                  <a:lumMod val="50000"/>
                </a:schemeClr>
              </a:solidFill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AE5580B-BF49-4AD5-9F36-E14E4C8A6CCF}"/>
              </a:ext>
            </a:extLst>
          </p:cNvPr>
          <p:cNvGrpSpPr/>
          <p:nvPr/>
        </p:nvGrpSpPr>
        <p:grpSpPr>
          <a:xfrm>
            <a:off x="200865" y="2088300"/>
            <a:ext cx="5207399" cy="1330685"/>
            <a:chOff x="200865" y="2088300"/>
            <a:chExt cx="5207399" cy="13306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B1FA7-F674-420D-B4DA-286156886D29}"/>
                </a:ext>
              </a:extLst>
            </p:cNvPr>
            <p:cNvSpPr txBox="1"/>
            <p:nvPr/>
          </p:nvSpPr>
          <p:spPr>
            <a:xfrm>
              <a:off x="200865" y="2088300"/>
              <a:ext cx="5207399" cy="1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Графики пересекаются в точке </a:t>
              </a:r>
              <a:r>
                <a:rPr lang="ru-RU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(1; 6). Левее точки </a:t>
              </a:r>
              <a:r>
                <a:rPr lang="ru-RU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график функции               располагается ниже графика функции        </a:t>
              </a:r>
              <a:r>
                <a: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 правее точки </a:t>
              </a:r>
              <a:r>
                <a:rPr lang="ru-RU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А</a:t>
              </a:r>
              <a:r>
                <a:rPr lang="ru-RU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– выше. Значит, решение неравенства:</a:t>
              </a:r>
            </a:p>
          </p:txBody>
        </p:sp>
        <p:graphicFrame>
          <p:nvGraphicFramePr>
            <p:cNvPr id="33" name="Объект 32">
              <a:extLst>
                <a:ext uri="{FF2B5EF4-FFF2-40B4-BE49-F238E27FC236}">
                  <a16:creationId xmlns:a16="http://schemas.microsoft.com/office/drawing/2014/main" id="{65C53E56-740C-45D9-9DFF-DC1AE11FA6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8203694"/>
                </p:ext>
              </p:extLst>
            </p:nvPr>
          </p:nvGraphicFramePr>
          <p:xfrm>
            <a:off x="2255481" y="2730721"/>
            <a:ext cx="1020763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15" imgW="609480" imgH="203040" progId="Equation.DSMT4">
                    <p:embed/>
                  </p:oleObj>
                </mc:Choice>
                <mc:Fallback>
                  <p:oleObj name="Equation" r:id="rId15" imgW="609480" imgH="203040" progId="Equation.DSMT4">
                    <p:embed/>
                    <p:pic>
                      <p:nvPicPr>
                        <p:cNvPr id="31" name="Объект 30">
                          <a:extLst>
                            <a:ext uri="{FF2B5EF4-FFF2-40B4-BE49-F238E27FC236}">
                              <a16:creationId xmlns:a16="http://schemas.microsoft.com/office/drawing/2014/main" id="{0DA1D96C-BD39-47CE-9B7F-00BB8F811DE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55481" y="2730721"/>
                          <a:ext cx="1020763" cy="341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Объект 34">
              <a:extLst>
                <a:ext uri="{FF2B5EF4-FFF2-40B4-BE49-F238E27FC236}">
                  <a16:creationId xmlns:a16="http://schemas.microsoft.com/office/drawing/2014/main" id="{207CB0BA-AEA2-43EE-9350-838C2FD579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401247"/>
                </p:ext>
              </p:extLst>
            </p:nvPr>
          </p:nvGraphicFramePr>
          <p:xfrm>
            <a:off x="2412720" y="2410791"/>
            <a:ext cx="701675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tion" r:id="rId17" imgW="419040" imgH="228600" progId="Equation.DSMT4">
                    <p:embed/>
                  </p:oleObj>
                </mc:Choice>
                <mc:Fallback>
                  <p:oleObj name="Equation" r:id="rId17" imgW="419040" imgH="228600" progId="Equation.DSMT4">
                    <p:embed/>
                    <p:pic>
                      <p:nvPicPr>
                        <p:cNvPr id="30" name="Объект 29">
                          <a:extLst>
                            <a:ext uri="{FF2B5EF4-FFF2-40B4-BE49-F238E27FC236}">
                              <a16:creationId xmlns:a16="http://schemas.microsoft.com/office/drawing/2014/main" id="{CAC73186-ECF1-4DBE-AFB7-97B185E4F94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12720" y="2410791"/>
                          <a:ext cx="701675" cy="382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522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0A71551ABB9046B74E55BE17A2C5F0" ma:contentTypeVersion="10" ma:contentTypeDescription="Создание документа." ma:contentTypeScope="" ma:versionID="06de5c15b161d3b2b2434e3f17089e80">
  <xsd:schema xmlns:xsd="http://www.w3.org/2001/XMLSchema" xmlns:xs="http://www.w3.org/2001/XMLSchema" xmlns:p="http://schemas.microsoft.com/office/2006/metadata/properties" xmlns:ns2="d193f7e3-2b16-4402-b449-cafefeba7fed" xmlns:ns3="d4f879f6-e49e-4165-b56b-5148a6739732" targetNamespace="http://schemas.microsoft.com/office/2006/metadata/properties" ma:root="true" ma:fieldsID="de92be53fdf59e7d67cb4663839d728c" ns2:_="" ns3:_="">
    <xsd:import namespace="d193f7e3-2b16-4402-b449-cafefeba7fed"/>
    <xsd:import namespace="d4f879f6-e49e-4165-b56b-5148a67397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3f7e3-2b16-4402-b449-cafefeba7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879f6-e49e-4165-b56b-5148a67397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72645-6146-4FB1-9A57-F3833BA1AE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B58607-1B84-47CB-B94D-29FA05C8F1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8C24A-0D31-47BE-B39D-857B56CF10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93f7e3-2b16-4402-b449-cafefeba7fed"/>
    <ds:schemaRef ds:uri="d4f879f6-e49e-4165-b56b-5148a67397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</TotalTime>
  <Words>360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Равносильные неравенства</vt:lpstr>
      <vt:lpstr>Правила решения неравенств</vt:lpstr>
      <vt:lpstr>Показательные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Выполните тестовые задания</vt:lpstr>
      <vt:lpstr>Оценивание результатов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Повторение</dc:title>
  <dc:creator>Людмила Пащенина</dc:creator>
  <cp:lastModifiedBy>Мардахаева Елена</cp:lastModifiedBy>
  <cp:revision>189</cp:revision>
  <dcterms:created xsi:type="dcterms:W3CDTF">2020-06-19T11:06:54Z</dcterms:created>
  <dcterms:modified xsi:type="dcterms:W3CDTF">2020-09-04T10:19:45Z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0x010100E40A71551ABB9046B74E55BE17A2C5F0</vt:lpwstr>
  </property>
</Properties>
</file>