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599" r:id="rId5"/>
    <p:sldId id="600" r:id="rId6"/>
    <p:sldId id="601" r:id="rId7"/>
    <p:sldId id="602" r:id="rId8"/>
    <p:sldId id="257" r:id="rId9"/>
    <p:sldId id="603" r:id="rId10"/>
    <p:sldId id="606" r:id="rId11"/>
    <p:sldId id="607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A24312-75A2-4315-9C7C-547A5D136692}" v="1" dt="2020-09-22T13:11:13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рия Борзунова" userId="S::borzunova@blbz.ru::e7ff207e-666f-4118-b8bc-780dd7452c66" providerId="AD" clId="Web-{65A24312-75A2-4315-9C7C-547A5D136692}"/>
    <pc:docChg chg="modSld">
      <pc:chgData name="Мария Борзунова" userId="S::borzunova@blbz.ru::e7ff207e-666f-4118-b8bc-780dd7452c66" providerId="AD" clId="Web-{65A24312-75A2-4315-9C7C-547A5D136692}" dt="2020-09-22T13:12:19.212" v="4" actId="1076"/>
      <pc:docMkLst>
        <pc:docMk/>
      </pc:docMkLst>
      <pc:sldChg chg="modSp">
        <pc:chgData name="Мария Борзунова" userId="S::borzunova@blbz.ru::e7ff207e-666f-4118-b8bc-780dd7452c66" providerId="AD" clId="Web-{65A24312-75A2-4315-9C7C-547A5D136692}" dt="2020-09-22T13:10:33.288" v="1" actId="1076"/>
        <pc:sldMkLst>
          <pc:docMk/>
          <pc:sldMk cId="32706251" sldId="600"/>
        </pc:sldMkLst>
        <pc:graphicFrameChg chg="mod">
          <ac:chgData name="Мария Борзунова" userId="S::borzunova@blbz.ru::e7ff207e-666f-4118-b8bc-780dd7452c66" providerId="AD" clId="Web-{65A24312-75A2-4315-9C7C-547A5D136692}" dt="2020-09-22T13:10:33.288" v="1" actId="1076"/>
          <ac:graphicFrameMkLst>
            <pc:docMk/>
            <pc:sldMk cId="32706251" sldId="600"/>
            <ac:graphicFrameMk id="12" creationId="{92F1186B-87B1-4729-AB42-7CCD72F1DEAA}"/>
          </ac:graphicFrameMkLst>
        </pc:graphicFrameChg>
      </pc:sldChg>
      <pc:sldChg chg="modSp">
        <pc:chgData name="Мария Борзунова" userId="S::borzunova@blbz.ru::e7ff207e-666f-4118-b8bc-780dd7452c66" providerId="AD" clId="Web-{65A24312-75A2-4315-9C7C-547A5D136692}" dt="2020-09-22T13:11:13.414" v="2" actId="14100"/>
        <pc:sldMkLst>
          <pc:docMk/>
          <pc:sldMk cId="4128467838" sldId="602"/>
        </pc:sldMkLst>
        <pc:picChg chg="mod">
          <ac:chgData name="Мария Борзунова" userId="S::borzunova@blbz.ru::e7ff207e-666f-4118-b8bc-780dd7452c66" providerId="AD" clId="Web-{65A24312-75A2-4315-9C7C-547A5D136692}" dt="2020-09-22T13:11:13.414" v="2" actId="14100"/>
          <ac:picMkLst>
            <pc:docMk/>
            <pc:sldMk cId="4128467838" sldId="602"/>
            <ac:picMk id="8" creationId="{FF3D0A89-DC93-4D01-90CA-8245A35B496D}"/>
          </ac:picMkLst>
        </pc:picChg>
      </pc:sldChg>
      <pc:sldChg chg="modSp">
        <pc:chgData name="Мария Борзунова" userId="S::borzunova@blbz.ru::e7ff207e-666f-4118-b8bc-780dd7452c66" providerId="AD" clId="Web-{65A24312-75A2-4315-9C7C-547A5D136692}" dt="2020-09-22T13:12:04.430" v="3" actId="1076"/>
        <pc:sldMkLst>
          <pc:docMk/>
          <pc:sldMk cId="2545149447" sldId="603"/>
        </pc:sldMkLst>
        <pc:graphicFrameChg chg="mod">
          <ac:chgData name="Мария Борзунова" userId="S::borzunova@blbz.ru::e7ff207e-666f-4118-b8bc-780dd7452c66" providerId="AD" clId="Web-{65A24312-75A2-4315-9C7C-547A5D136692}" dt="2020-09-22T13:12:04.430" v="3" actId="1076"/>
          <ac:graphicFrameMkLst>
            <pc:docMk/>
            <pc:sldMk cId="2545149447" sldId="603"/>
            <ac:graphicFrameMk id="28" creationId="{C984B1D5-7537-4CD2-A085-440534978381}"/>
          </ac:graphicFrameMkLst>
        </pc:graphicFrameChg>
      </pc:sldChg>
      <pc:sldChg chg="modSp">
        <pc:chgData name="Мария Борзунова" userId="S::borzunova@blbz.ru::e7ff207e-666f-4118-b8bc-780dd7452c66" providerId="AD" clId="Web-{65A24312-75A2-4315-9C7C-547A5D136692}" dt="2020-09-22T13:12:19.212" v="4" actId="1076"/>
        <pc:sldMkLst>
          <pc:docMk/>
          <pc:sldMk cId="2291987893" sldId="606"/>
        </pc:sldMkLst>
        <pc:graphicFrameChg chg="mod">
          <ac:chgData name="Мария Борзунова" userId="S::borzunova@blbz.ru::e7ff207e-666f-4118-b8bc-780dd7452c66" providerId="AD" clId="Web-{65A24312-75A2-4315-9C7C-547A5D136692}" dt="2020-09-22T13:12:19.212" v="4" actId="1076"/>
          <ac:graphicFrameMkLst>
            <pc:docMk/>
            <pc:sldMk cId="2291987893" sldId="606"/>
            <ac:graphicFrameMk id="28" creationId="{C984B1D5-7537-4CD2-A085-440534978381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1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53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16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57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3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8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10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1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39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8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0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8261A-86B9-4692-9E93-DF28E1FAC2E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0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9.bin"/><Relationship Id="rId7" Type="http://schemas.openxmlformats.org/officeDocument/2006/relationships/image" Target="../media/image20.emf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wmf"/><Relationship Id="rId20" Type="http://schemas.openxmlformats.org/officeDocument/2006/relationships/image" Target="../media/image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4.bin"/><Relationship Id="rId10" Type="http://schemas.openxmlformats.org/officeDocument/2006/relationships/hyperlink" Target="https://learningapps.org/watch?v=p9r1emyd520" TargetMode="External"/><Relationship Id="rId19" Type="http://schemas.openxmlformats.org/officeDocument/2006/relationships/oleObject" Target="../embeddings/oleObject3.bin"/><Relationship Id="rId4" Type="http://schemas.openxmlformats.org/officeDocument/2006/relationships/image" Target="../media/image13.wmf"/><Relationship Id="rId9" Type="http://schemas.openxmlformats.org/officeDocument/2006/relationships/image" Target="../media/image15.wmf"/><Relationship Id="rId1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onlinetestpad.com/hniedu2d25qyo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2" Type="http://schemas.openxmlformats.org/officeDocument/2006/relationships/hyperlink" Target="https://onlinetestpad.com/ho3pfczy2v23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0.bin"/><Relationship Id="rId3" Type="http://schemas.openxmlformats.org/officeDocument/2006/relationships/image" Target="../media/image31.png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33.emf"/><Relationship Id="rId10" Type="http://schemas.openxmlformats.org/officeDocument/2006/relationships/image" Target="../media/image28.w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42.emf"/><Relationship Id="rId3" Type="http://schemas.openxmlformats.org/officeDocument/2006/relationships/image" Target="../media/image40.emf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8.wmf"/><Relationship Id="rId1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33.emf"/><Relationship Id="rId10" Type="http://schemas.openxmlformats.org/officeDocument/2006/relationships/image" Target="../media/image37.wmf"/><Relationship Id="rId19" Type="http://schemas.openxmlformats.org/officeDocument/2006/relationships/image" Target="../media/image43.e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34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onlinetestpad.com/hongphlas77wy" TargetMode="Externa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hyperlink" Target="https://onlinetestpad.com/hogvczycsi2ru" TargetMode="External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0069305F-DD4C-4E7F-83B8-F2764590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4"/>
            <a:ext cx="5005755" cy="63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lbz.ru/_img/promo/logo755x254.jpg">
            <a:extLst>
              <a:ext uri="{FF2B5EF4-FFF2-40B4-BE49-F238E27FC236}">
                <a16:creationId xmlns:a16="http://schemas.microsoft.com/office/drawing/2014/main" id="{584052A0-D843-409D-9151-CC6B767A4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1260" y="5005543"/>
            <a:ext cx="2061955" cy="64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FB89716-DA7D-4123-A249-5CF73D872667}"/>
              </a:ext>
            </a:extLst>
          </p:cNvPr>
          <p:cNvSpPr/>
          <p:nvPr/>
        </p:nvSpPr>
        <p:spPr>
          <a:xfrm>
            <a:off x="0" y="5899097"/>
            <a:ext cx="9144000" cy="72278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defTabSz="844062">
              <a:defRPr/>
            </a:pPr>
            <a:r>
              <a:rPr lang="ru-RU" sz="1847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класс. Вводное повторение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1253DE-2B7C-4DD4-B41A-20124AB8F3E2}"/>
              </a:ext>
            </a:extLst>
          </p:cNvPr>
          <p:cNvSpPr/>
          <p:nvPr/>
        </p:nvSpPr>
        <p:spPr>
          <a:xfrm>
            <a:off x="2655767" y="255645"/>
            <a:ext cx="6138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3600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логарифма.</a:t>
            </a:r>
          </a:p>
          <a:p>
            <a:pPr algn="r">
              <a:defRPr/>
            </a:pPr>
            <a:r>
              <a:rPr lang="ru-RU" sz="3600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логарифма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C1D84C-0914-4B4F-BCF2-0BC5CFBC39E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78388" y="2996953"/>
            <a:ext cx="1324827" cy="10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2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7B0797-BA29-4C31-9FB1-356A625C5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55" y="2964007"/>
            <a:ext cx="6957291" cy="11577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Всего Вам наилучшего!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61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FE07C-6151-4CA8-A0BC-91C396E91D55}"/>
              </a:ext>
            </a:extLst>
          </p:cNvPr>
          <p:cNvSpPr txBox="1">
            <a:spLocks/>
          </p:cNvSpPr>
          <p:nvPr/>
        </p:nvSpPr>
        <p:spPr>
          <a:xfrm>
            <a:off x="183776" y="197222"/>
            <a:ext cx="8776448" cy="7016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Рассмотрим показательные уравнения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E0C30937-C14E-45FF-91FB-5F02175F20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597915"/>
              </p:ext>
            </p:extLst>
          </p:nvPr>
        </p:nvGraphicFramePr>
        <p:xfrm>
          <a:off x="931023" y="1119382"/>
          <a:ext cx="1270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" name="Equation" r:id="rId3" imgW="406080" imgH="203040" progId="Equation.DSMT4">
                  <p:embed/>
                </p:oleObj>
              </mc:Choice>
              <mc:Fallback>
                <p:oleObj name="Equation" r:id="rId3" imgW="406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1023" y="1119382"/>
                        <a:ext cx="12700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83D9326-1C48-4978-A2EC-BCDDD42C72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140150"/>
              </p:ext>
            </p:extLst>
          </p:nvPr>
        </p:nvGraphicFramePr>
        <p:xfrm>
          <a:off x="3648822" y="918203"/>
          <a:ext cx="1587500" cy="12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" name="Equation" r:id="rId5" imgW="507960" imgH="393480" progId="Equation.DSMT4">
                  <p:embed/>
                </p:oleObj>
              </mc:Choice>
              <mc:Fallback>
                <p:oleObj name="Equation" r:id="rId5" imgW="507960" imgH="39348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E0C30937-C14E-45FF-91FB-5F02175F20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48822" y="918203"/>
                        <a:ext cx="1587500" cy="1230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0324594-4DAB-43C0-BA85-1BA6F8DBE5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266289"/>
              </p:ext>
            </p:extLst>
          </p:nvPr>
        </p:nvGraphicFramePr>
        <p:xfrm>
          <a:off x="6942977" y="1119382"/>
          <a:ext cx="1270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" name="Equation" r:id="rId7" imgW="406080" imgH="203040" progId="Equation.DSMT4">
                  <p:embed/>
                </p:oleObj>
              </mc:Choice>
              <mc:Fallback>
                <p:oleObj name="Equation" r:id="rId7" imgW="406080" imgH="2030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983D9326-1C48-4978-A2EC-BCDDD42C72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42977" y="1119382"/>
                        <a:ext cx="12700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Объект 2">
            <a:extLst>
              <a:ext uri="{FF2B5EF4-FFF2-40B4-BE49-F238E27FC236}">
                <a16:creationId xmlns:a16="http://schemas.microsoft.com/office/drawing/2014/main" id="{9A1F8304-DE29-419D-9D78-F23052E94B9B}"/>
              </a:ext>
            </a:extLst>
          </p:cNvPr>
          <p:cNvSpPr txBox="1">
            <a:spLocks/>
          </p:cNvSpPr>
          <p:nvPr/>
        </p:nvSpPr>
        <p:spPr>
          <a:xfrm>
            <a:off x="543484" y="2225283"/>
            <a:ext cx="4733366" cy="5289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Первые два решаются легко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B46AFF68-F154-4D23-BF86-2485B5D095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977140"/>
              </p:ext>
            </p:extLst>
          </p:nvPr>
        </p:nvGraphicFramePr>
        <p:xfrm>
          <a:off x="911225" y="3100388"/>
          <a:ext cx="11112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" name="Equation" r:id="rId9" imgW="355320" imgH="177480" progId="Equation.DSMT4">
                  <p:embed/>
                </p:oleObj>
              </mc:Choice>
              <mc:Fallback>
                <p:oleObj name="Equation" r:id="rId9" imgW="355320" imgH="17748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E0C30937-C14E-45FF-91FB-5F02175F20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1225" y="3100388"/>
                        <a:ext cx="1111250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5657727A-5D56-4CF1-9367-8420FB65D8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257725"/>
              </p:ext>
            </p:extLst>
          </p:nvPr>
        </p:nvGraphicFramePr>
        <p:xfrm>
          <a:off x="3709988" y="3022600"/>
          <a:ext cx="13493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" name="Equation" r:id="rId11" imgW="431640" imgH="177480" progId="Equation.DSMT4">
                  <p:embed/>
                </p:oleObj>
              </mc:Choice>
              <mc:Fallback>
                <p:oleObj name="Equation" r:id="rId11" imgW="431640" imgH="17748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983D9326-1C48-4978-A2EC-BCDDD42C72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09988" y="3022600"/>
                        <a:ext cx="1349375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Объект 2">
            <a:extLst>
              <a:ext uri="{FF2B5EF4-FFF2-40B4-BE49-F238E27FC236}">
                <a16:creationId xmlns:a16="http://schemas.microsoft.com/office/drawing/2014/main" id="{F408BC2A-1C24-4A72-9578-5DF6578EB486}"/>
              </a:ext>
            </a:extLst>
          </p:cNvPr>
          <p:cNvSpPr txBox="1">
            <a:spLocks/>
          </p:cNvSpPr>
          <p:nvPr/>
        </p:nvSpPr>
        <p:spPr>
          <a:xfrm>
            <a:off x="4084542" y="4323306"/>
            <a:ext cx="2047317" cy="5289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 третье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92F1186B-87B1-4729-AB42-7CCD72F1DE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475414"/>
              </p:ext>
            </p:extLst>
          </p:nvPr>
        </p:nvGraphicFramePr>
        <p:xfrm>
          <a:off x="7232650" y="4368149"/>
          <a:ext cx="348008" cy="45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Equation" r:id="rId13" imgW="114120" imgH="177480" progId="Equation.DSMT4">
                  <p:embed/>
                </p:oleObj>
              </mc:Choice>
              <mc:Fallback>
                <p:oleObj name="Equation" r:id="rId13" imgW="114120" imgH="17748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E0324594-4DAB-43C0-BA85-1BA6F8DBE5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32650" y="4368149"/>
                        <a:ext cx="348008" cy="45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Объект 2">
            <a:extLst>
              <a:ext uri="{FF2B5EF4-FFF2-40B4-BE49-F238E27FC236}">
                <a16:creationId xmlns:a16="http://schemas.microsoft.com/office/drawing/2014/main" id="{BF405802-BED1-4D00-9787-80602EC8B1CD}"/>
              </a:ext>
            </a:extLst>
          </p:cNvPr>
          <p:cNvSpPr txBox="1">
            <a:spLocks/>
          </p:cNvSpPr>
          <p:nvPr/>
        </p:nvSpPr>
        <p:spPr>
          <a:xfrm>
            <a:off x="478677" y="5918923"/>
            <a:ext cx="8008846" cy="8526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Третье уравнение решим графически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F308AC-AD22-4EBE-B8AF-5C2EB4CCEB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922" b="12677"/>
          <a:stretch/>
        </p:blipFill>
        <p:spPr>
          <a:xfrm>
            <a:off x="1582270" y="752374"/>
            <a:ext cx="5561899" cy="39899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A187D28B-9624-48AA-AD87-D262EEFBF8F5}"/>
              </a:ext>
            </a:extLst>
          </p:cNvPr>
          <p:cNvSpPr txBox="1">
            <a:spLocks/>
          </p:cNvSpPr>
          <p:nvPr/>
        </p:nvSpPr>
        <p:spPr>
          <a:xfrm>
            <a:off x="227666" y="190476"/>
            <a:ext cx="8008846" cy="8526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Построим графики функций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14F88C0-47B8-486B-AF78-A931212EBB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543795"/>
              </p:ext>
            </p:extLst>
          </p:nvPr>
        </p:nvGraphicFramePr>
        <p:xfrm>
          <a:off x="7454996" y="208586"/>
          <a:ext cx="790294" cy="451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E0324594-4DAB-43C0-BA85-1BA6F8DBE5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54996" y="208586"/>
                        <a:ext cx="790294" cy="451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FE4DAEF-BF81-42BB-AE6B-8EF4BFA8A5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468050"/>
              </p:ext>
            </p:extLst>
          </p:nvPr>
        </p:nvGraphicFramePr>
        <p:xfrm>
          <a:off x="5065710" y="139568"/>
          <a:ext cx="950632" cy="534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Equation" r:id="rId6" imgW="406080" imgH="228600" progId="Equation.DSMT4">
                  <p:embed/>
                </p:oleObj>
              </mc:Choice>
              <mc:Fallback>
                <p:oleObj name="Equation" r:id="rId6" imgW="406080" imgH="22860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E0324594-4DAB-43C0-BA85-1BA6F8DBE5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65710" y="139568"/>
                        <a:ext cx="950632" cy="534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Объект 2">
            <a:extLst>
              <a:ext uri="{FF2B5EF4-FFF2-40B4-BE49-F238E27FC236}">
                <a16:creationId xmlns:a16="http://schemas.microsoft.com/office/drawing/2014/main" id="{23B251BD-51EE-4654-9E41-00D8A3DE8F08}"/>
              </a:ext>
            </a:extLst>
          </p:cNvPr>
          <p:cNvSpPr txBox="1">
            <a:spLocks/>
          </p:cNvSpPr>
          <p:nvPr/>
        </p:nvSpPr>
        <p:spPr>
          <a:xfrm>
            <a:off x="6551287" y="221478"/>
            <a:ext cx="368764" cy="4258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FCF0EC0-E847-47BA-B7E8-7DF3D777E100}"/>
              </a:ext>
            </a:extLst>
          </p:cNvPr>
          <p:cNvSpPr txBox="1">
            <a:spLocks/>
          </p:cNvSpPr>
          <p:nvPr/>
        </p:nvSpPr>
        <p:spPr>
          <a:xfrm>
            <a:off x="227666" y="4773578"/>
            <a:ext cx="8008846" cy="534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Графики функций пересекаются в одной точке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CFDB6889-7075-4EBF-A442-961E0274B2B5}"/>
              </a:ext>
            </a:extLst>
          </p:cNvPr>
          <p:cNvSpPr txBox="1">
            <a:spLocks/>
          </p:cNvSpPr>
          <p:nvPr/>
        </p:nvSpPr>
        <p:spPr>
          <a:xfrm>
            <a:off x="102160" y="5689375"/>
            <a:ext cx="8008846" cy="8248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Абсциссу точки пересечения можно найти только приблизительно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87183CB9-D37B-436C-91D6-C22F2D7C575D}"/>
              </a:ext>
            </a:extLst>
          </p:cNvPr>
          <p:cNvSpPr/>
          <p:nvPr/>
        </p:nvSpPr>
        <p:spPr>
          <a:xfrm rot="5400000">
            <a:off x="4450977" y="5178313"/>
            <a:ext cx="242045" cy="228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D63959FF-8711-4096-9FA5-1EE58B2E804F}"/>
              </a:ext>
            </a:extLst>
          </p:cNvPr>
          <p:cNvSpPr txBox="1">
            <a:spLocks/>
          </p:cNvSpPr>
          <p:nvPr/>
        </p:nvSpPr>
        <p:spPr>
          <a:xfrm>
            <a:off x="358796" y="5339558"/>
            <a:ext cx="8008846" cy="534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Уравнение имеет один корень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AAC459B6-000E-4433-A253-955A8AB602A2}"/>
              </a:ext>
            </a:extLst>
          </p:cNvPr>
          <p:cNvSpPr/>
          <p:nvPr/>
        </p:nvSpPr>
        <p:spPr>
          <a:xfrm>
            <a:off x="2693687" y="6150056"/>
            <a:ext cx="242045" cy="228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5443A08F-DEC5-461F-9421-BAA3D92415FD}"/>
              </a:ext>
            </a:extLst>
          </p:cNvPr>
          <p:cNvSpPr txBox="1">
            <a:spLocks/>
          </p:cNvSpPr>
          <p:nvPr/>
        </p:nvSpPr>
        <p:spPr>
          <a:xfrm>
            <a:off x="3192368" y="6101791"/>
            <a:ext cx="5849472" cy="534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Приближённое значение корня уравнения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1CE3C6FA-4B8E-4335-BF3E-1E99CB37668D}"/>
              </a:ext>
            </a:extLst>
          </p:cNvPr>
          <p:cNvSpPr txBox="1">
            <a:spLocks/>
          </p:cNvSpPr>
          <p:nvPr/>
        </p:nvSpPr>
        <p:spPr>
          <a:xfrm>
            <a:off x="4545224" y="6469724"/>
            <a:ext cx="4586757" cy="3838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C00000"/>
                </a:solidFill>
              </a:rPr>
              <a:t>А чему равно точное значение?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1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2" grpId="0" animBg="1"/>
      <p:bldP spid="10" grpId="0"/>
      <p:bldP spid="11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3A31B6E2-0C78-4C40-A959-F9A007DB7A9F}"/>
              </a:ext>
            </a:extLst>
          </p:cNvPr>
          <p:cNvSpPr txBox="1">
            <a:spLocks/>
          </p:cNvSpPr>
          <p:nvPr/>
        </p:nvSpPr>
        <p:spPr>
          <a:xfrm>
            <a:off x="273151" y="202741"/>
            <a:ext cx="8709484" cy="9178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 такой ситуацией сталкивались в 8-м классе при решении уравнения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A29A1012-29EA-4FC3-B91A-0B2926A377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69374"/>
              </p:ext>
            </p:extLst>
          </p:nvPr>
        </p:nvGraphicFramePr>
        <p:xfrm>
          <a:off x="3570941" y="584199"/>
          <a:ext cx="875554" cy="437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" name="Equation" r:id="rId3" imgW="406080" imgH="203040" progId="Equation.DSMT4">
                  <p:embed/>
                </p:oleObj>
              </mc:Choice>
              <mc:Fallback>
                <p:oleObj name="Equation" r:id="rId3" imgW="406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0941" y="584199"/>
                        <a:ext cx="875554" cy="437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бъект 2">
            <a:extLst>
              <a:ext uri="{FF2B5EF4-FFF2-40B4-BE49-F238E27FC236}">
                <a16:creationId xmlns:a16="http://schemas.microsoft.com/office/drawing/2014/main" id="{1BDBA0DA-1BF0-4D60-A136-780D2833EF9F}"/>
              </a:ext>
            </a:extLst>
          </p:cNvPr>
          <p:cNvSpPr txBox="1">
            <a:spLocks/>
          </p:cNvSpPr>
          <p:nvPr/>
        </p:nvSpPr>
        <p:spPr>
          <a:xfrm>
            <a:off x="273151" y="1043123"/>
            <a:ext cx="8709484" cy="4589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Для записи корня уравнения ввели новое обозначение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3D784CE-5665-4980-9A89-4D4EAF6778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985635"/>
              </p:ext>
            </p:extLst>
          </p:nvPr>
        </p:nvGraphicFramePr>
        <p:xfrm>
          <a:off x="3884613" y="1466850"/>
          <a:ext cx="9842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" name="Equation" r:id="rId5" imgW="457200" imgH="228600" progId="Equation.DSMT4">
                  <p:embed/>
                </p:oleObj>
              </mc:Choice>
              <mc:Fallback>
                <p:oleObj name="Equation" r:id="rId5" imgW="457200" imgH="2286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A29A1012-29EA-4FC3-B91A-0B2926A377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4613" y="1466850"/>
                        <a:ext cx="98425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бъект 2">
            <a:extLst>
              <a:ext uri="{FF2B5EF4-FFF2-40B4-BE49-F238E27FC236}">
                <a16:creationId xmlns:a16="http://schemas.microsoft.com/office/drawing/2014/main" id="{9DEEDB19-31FE-4755-B2BF-910B754CC802}"/>
              </a:ext>
            </a:extLst>
          </p:cNvPr>
          <p:cNvSpPr txBox="1">
            <a:spLocks/>
          </p:cNvSpPr>
          <p:nvPr/>
        </p:nvSpPr>
        <p:spPr>
          <a:xfrm>
            <a:off x="2669309" y="2731126"/>
            <a:ext cx="6017762" cy="4589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введём новое обозначение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3D0A89-DC93-4D01-90CA-8245A35B49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40" y="3302456"/>
            <a:ext cx="9052193" cy="1359763"/>
          </a:xfrm>
          <a:prstGeom prst="rect">
            <a:avLst/>
          </a:prstGeom>
        </p:spPr>
      </p:pic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D4080E5F-42B1-4F32-A332-6C7001E8DA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535285"/>
              </p:ext>
            </p:extLst>
          </p:nvPr>
        </p:nvGraphicFramePr>
        <p:xfrm>
          <a:off x="7148871" y="2743890"/>
          <a:ext cx="13398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" name="Equation" r:id="rId8" imgW="622080" imgH="228600" progId="Equation.DSMT4">
                  <p:embed/>
                </p:oleObj>
              </mc:Choice>
              <mc:Fallback>
                <p:oleObj name="Equation" r:id="rId8" imgW="622080" imgH="22860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73D784CE-5665-4980-9A89-4D4EAF6778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48871" y="2743890"/>
                        <a:ext cx="13398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Объект 2">
            <a:extLst>
              <a:ext uri="{FF2B5EF4-FFF2-40B4-BE49-F238E27FC236}">
                <a16:creationId xmlns:a16="http://schemas.microsoft.com/office/drawing/2014/main" id="{5BF314F3-A132-4FB0-89AE-D6BE8B8F45A5}"/>
              </a:ext>
            </a:extLst>
          </p:cNvPr>
          <p:cNvSpPr txBox="1">
            <a:spLocks/>
          </p:cNvSpPr>
          <p:nvPr/>
        </p:nvSpPr>
        <p:spPr>
          <a:xfrm>
            <a:off x="91040" y="5975378"/>
            <a:ext cx="8710909" cy="8327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Проверьте, как вы поняли. Пройдите по ссылке: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hlinkClick r:id="rId10"/>
              </a:rPr>
              <a:t>https://learningapps.org/watch?v=p9r1emyd520</a:t>
            </a:r>
            <a:endParaRPr lang="ru-RU" sz="2400" dirty="0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2B3FE2CF-2A20-4105-83CF-613BF99582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153416"/>
              </p:ext>
            </p:extLst>
          </p:nvPr>
        </p:nvGraphicFramePr>
        <p:xfrm>
          <a:off x="1047276" y="4765423"/>
          <a:ext cx="2334180" cy="395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" name="Equation" r:id="rId11" imgW="1422360" imgH="241200" progId="Equation.DSMT4">
                  <p:embed/>
                </p:oleObj>
              </mc:Choice>
              <mc:Fallback>
                <p:oleObj name="Equation" r:id="rId11" imgW="1422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47276" y="4765423"/>
                        <a:ext cx="2334180" cy="395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62C516A0-2B7D-4626-BA85-72581F2089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113058"/>
              </p:ext>
            </p:extLst>
          </p:nvPr>
        </p:nvGraphicFramePr>
        <p:xfrm>
          <a:off x="1640347" y="5296788"/>
          <a:ext cx="28971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" name="Equation" r:id="rId13" imgW="1765080" imgH="393480" progId="Equation.DSMT4">
                  <p:embed/>
                </p:oleObj>
              </mc:Choice>
              <mc:Fallback>
                <p:oleObj name="Equation" r:id="rId13" imgW="1765080" imgH="39348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2B3FE2CF-2A20-4105-83CF-613BF99582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40347" y="5296788"/>
                        <a:ext cx="2897188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99FF55BC-11D8-477C-815B-346192CC39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211422"/>
              </p:ext>
            </p:extLst>
          </p:nvPr>
        </p:nvGraphicFramePr>
        <p:xfrm>
          <a:off x="4856715" y="4747513"/>
          <a:ext cx="25415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" name="Equation" r:id="rId15" imgW="1549080" imgH="241200" progId="Equation.DSMT4">
                  <p:embed/>
                </p:oleObj>
              </mc:Choice>
              <mc:Fallback>
                <p:oleObj name="Equation" r:id="rId15" imgW="1549080" imgH="24120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284EC98F-DFA6-4222-8DFC-14B862410F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56715" y="4747513"/>
                        <a:ext cx="2541588" cy="39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B0F28EFF-866F-4B10-BFC6-5F4EEAB85F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726886"/>
              </p:ext>
            </p:extLst>
          </p:nvPr>
        </p:nvGraphicFramePr>
        <p:xfrm>
          <a:off x="5430924" y="5336000"/>
          <a:ext cx="31877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" name="Equation" r:id="rId17" imgW="1942920" imgH="342720" progId="Equation.DSMT4">
                  <p:embed/>
                </p:oleObj>
              </mc:Choice>
              <mc:Fallback>
                <p:oleObj name="Equation" r:id="rId17" imgW="1942920" imgH="342720" progId="Equation.DSMT4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99FF55BC-11D8-477C-815B-346192CC39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30924" y="5336000"/>
                        <a:ext cx="3187700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Объект 2">
            <a:extLst>
              <a:ext uri="{FF2B5EF4-FFF2-40B4-BE49-F238E27FC236}">
                <a16:creationId xmlns:a16="http://schemas.microsoft.com/office/drawing/2014/main" id="{E4A77720-51E4-4766-A8A0-51EE1B73344A}"/>
              </a:ext>
            </a:extLst>
          </p:cNvPr>
          <p:cNvSpPr txBox="1">
            <a:spLocks/>
          </p:cNvSpPr>
          <p:nvPr/>
        </p:nvSpPr>
        <p:spPr>
          <a:xfrm>
            <a:off x="308298" y="2186908"/>
            <a:ext cx="8709484" cy="4589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Поступим так же: для решения уравнения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6664FECB-84FE-45ED-90C6-67F20C7B1B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950794"/>
              </p:ext>
            </p:extLst>
          </p:nvPr>
        </p:nvGraphicFramePr>
        <p:xfrm>
          <a:off x="7148871" y="2186908"/>
          <a:ext cx="853791" cy="426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" name="Equation" r:id="rId19" imgW="406080" imgH="203040" progId="Equation.DSMT4">
                  <p:embed/>
                </p:oleObj>
              </mc:Choice>
              <mc:Fallback>
                <p:oleObj name="Equation" r:id="rId19" imgW="40608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E0324594-4DAB-43C0-BA85-1BA6F8DBE5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148871" y="2186908"/>
                        <a:ext cx="853791" cy="426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846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0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E8860-51DB-49B9-8BBE-7693B2CBC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883" y="171044"/>
            <a:ext cx="3985897" cy="80789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Следует запомнить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071274-4E6E-4E5E-BB44-8B92E9302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377" y="5632832"/>
            <a:ext cx="8873246" cy="11704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Выполните тесты, пройдя по ссылкам:</a:t>
            </a: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hlinkClick r:id="rId2"/>
              </a:rPr>
              <a:t>https://onlinetestpad.com/ho3pfczy2v23e</a:t>
            </a:r>
            <a:endParaRPr lang="ru-RU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4B64E8-6AF3-470E-B588-E2B3DE3EB0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223"/>
          <a:stretch/>
        </p:blipFill>
        <p:spPr>
          <a:xfrm>
            <a:off x="5295429" y="99550"/>
            <a:ext cx="1908935" cy="6282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5A4B20-6752-46E9-99F2-27409E2726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90" t="3899" r="38833" b="-3899"/>
          <a:stretch/>
        </p:blipFill>
        <p:spPr>
          <a:xfrm>
            <a:off x="5295428" y="817615"/>
            <a:ext cx="1908935" cy="6282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5D314D-4E82-4451-8386-612692B76F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29" r="996"/>
          <a:stretch/>
        </p:blipFill>
        <p:spPr>
          <a:xfrm>
            <a:off x="5295428" y="1535680"/>
            <a:ext cx="1908935" cy="6282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A314D3-6BD1-4CF0-BD2D-8B5A2F597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946" y="1512838"/>
            <a:ext cx="1382263" cy="556745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5A103E5-D8C9-4285-8862-04928CACD09E}"/>
              </a:ext>
            </a:extLst>
          </p:cNvPr>
          <p:cNvSpPr txBox="1">
            <a:spLocks/>
          </p:cNvSpPr>
          <p:nvPr/>
        </p:nvSpPr>
        <p:spPr>
          <a:xfrm>
            <a:off x="328130" y="727789"/>
            <a:ext cx="3985897" cy="807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rgbClr val="C00000"/>
                </a:solidFill>
                <a:latin typeface="+mn-lt"/>
              </a:rPr>
              <a:t>Основное логарифмическое тождество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47E2A4-FC32-4273-999D-B38FE309CF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10" r="51861" b="77212"/>
          <a:stretch/>
        </p:blipFill>
        <p:spPr>
          <a:xfrm>
            <a:off x="238660" y="2307699"/>
            <a:ext cx="3334556" cy="3826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157512F-869A-4736-A6C4-82A87E483E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210"/>
          <a:stretch/>
        </p:blipFill>
        <p:spPr>
          <a:xfrm>
            <a:off x="238659" y="2809565"/>
            <a:ext cx="6926818" cy="93721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8ED6D9A-1750-4809-ADEC-9A8B306ACB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91" t="26749" r="72629" b="53277"/>
          <a:stretch/>
        </p:blipFill>
        <p:spPr>
          <a:xfrm>
            <a:off x="3660550" y="2283964"/>
            <a:ext cx="1432459" cy="42748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1FC3ADF-483B-469B-8BDC-074AA3119E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10" r="51861" b="77212"/>
          <a:stretch/>
        </p:blipFill>
        <p:spPr>
          <a:xfrm>
            <a:off x="310378" y="3738263"/>
            <a:ext cx="3334556" cy="38263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07BC77D-07DB-44F3-9D65-A6479FA1C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2759" y="3715281"/>
            <a:ext cx="1638482" cy="62823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0C5C893-92B7-482E-9801-EF6BAD3576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210" r="76076" b="25912"/>
          <a:stretch/>
        </p:blipFill>
        <p:spPr>
          <a:xfrm>
            <a:off x="310378" y="4292843"/>
            <a:ext cx="1657132" cy="38263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8B8E252-1FB9-4C9D-8358-575849B258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1766" y="4261078"/>
            <a:ext cx="6230198" cy="1433296"/>
          </a:xfrm>
          <a:prstGeom prst="rect">
            <a:avLst/>
          </a:prstGeom>
        </p:spPr>
      </p:pic>
      <p:sp>
        <p:nvSpPr>
          <p:cNvPr id="22" name="Объект 2">
            <a:extLst>
              <a:ext uri="{FF2B5EF4-FFF2-40B4-BE49-F238E27FC236}">
                <a16:creationId xmlns:a16="http://schemas.microsoft.com/office/drawing/2014/main" id="{C9531654-11F7-4D92-9D47-ADDE89688562}"/>
              </a:ext>
            </a:extLst>
          </p:cNvPr>
          <p:cNvSpPr txBox="1">
            <a:spLocks/>
          </p:cNvSpPr>
          <p:nvPr/>
        </p:nvSpPr>
        <p:spPr>
          <a:xfrm>
            <a:off x="89878" y="6401191"/>
            <a:ext cx="7075599" cy="501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>
                <a:hlinkClick r:id="rId8"/>
              </a:rPr>
              <a:t>https://onlinetestpad.com/hniedu2d25qyo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8466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E8860-51DB-49B9-8BBE-7693B2CBC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45" y="53909"/>
            <a:ext cx="7886700" cy="556202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Свойства логарифмов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ADBF5E-F1C1-4CC3-9DFF-04CE11157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59" y="602813"/>
            <a:ext cx="3030682" cy="4452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04607FD-2F17-4654-AAF2-B1F8B89507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391" b="43114"/>
          <a:stretch/>
        </p:blipFill>
        <p:spPr>
          <a:xfrm>
            <a:off x="49101" y="1929085"/>
            <a:ext cx="8919882" cy="12609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C46F5C-B184-4BEB-88D2-233C6DD9BC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4125"/>
          <a:stretch/>
        </p:blipFill>
        <p:spPr>
          <a:xfrm>
            <a:off x="49101" y="1271056"/>
            <a:ext cx="8986710" cy="733504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66BDB69-301D-49A8-905D-7731A492B330}"/>
              </a:ext>
            </a:extLst>
          </p:cNvPr>
          <p:cNvSpPr/>
          <p:nvPr/>
        </p:nvSpPr>
        <p:spPr>
          <a:xfrm>
            <a:off x="4301518" y="3805948"/>
            <a:ext cx="2356596" cy="54566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решение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21AD56A-47C5-41E0-A75B-6D344792D234}"/>
              </a:ext>
            </a:extLst>
          </p:cNvPr>
          <p:cNvSpPr/>
          <p:nvPr/>
        </p:nvSpPr>
        <p:spPr>
          <a:xfrm>
            <a:off x="6820617" y="3805949"/>
            <a:ext cx="1944216" cy="54566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ответ</a:t>
            </a:r>
          </a:p>
        </p:txBody>
      </p:sp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B7A4E1A7-F39C-44DA-98C8-412CB09D46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606239"/>
              </p:ext>
            </p:extLst>
          </p:nvPr>
        </p:nvGraphicFramePr>
        <p:xfrm>
          <a:off x="207065" y="4215801"/>
          <a:ext cx="4013201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Equation" r:id="rId5" imgW="2819160" imgH="279360" progId="Equation.DSMT4">
                  <p:embed/>
                </p:oleObj>
              </mc:Choice>
              <mc:Fallback>
                <p:oleObj name="Equation" r:id="rId5" imgW="2819160" imgH="27936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5B853638-07C8-4646-8AD1-515DA4D4A0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065" y="4215801"/>
                        <a:ext cx="4013201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C57B5FA0-C108-4F9F-A84C-0A81F0A67C7A}"/>
              </a:ext>
            </a:extLst>
          </p:cNvPr>
          <p:cNvSpPr txBox="1"/>
          <p:nvPr/>
        </p:nvSpPr>
        <p:spPr>
          <a:xfrm>
            <a:off x="339622" y="4632007"/>
            <a:ext cx="7962034" cy="38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Воспользуемся свойством логарифмов и преобразуем выражение в скобках:</a:t>
            </a:r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8BE58355-FACE-483D-A533-1CF627FFC3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44185"/>
              </p:ext>
            </p:extLst>
          </p:nvPr>
        </p:nvGraphicFramePr>
        <p:xfrm>
          <a:off x="2565065" y="5051669"/>
          <a:ext cx="359568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Equation" r:id="rId7" imgW="2590560" imgH="253800" progId="Equation.DSMT4">
                  <p:embed/>
                </p:oleObj>
              </mc:Choice>
              <mc:Fallback>
                <p:oleObj name="Equation" r:id="rId7" imgW="2590560" imgH="253800" progId="Equation.DSMT4">
                  <p:embed/>
                  <p:pic>
                    <p:nvPicPr>
                      <p:cNvPr id="21" name="Объект 20">
                        <a:extLst>
                          <a:ext uri="{FF2B5EF4-FFF2-40B4-BE49-F238E27FC236}">
                            <a16:creationId xmlns:a16="http://schemas.microsoft.com/office/drawing/2014/main" id="{EA52C694-1207-4DE7-B309-9B765D7E4C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65065" y="5051669"/>
                        <a:ext cx="3595687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185C7813-437B-4EDE-81B4-61194A26B224}"/>
              </a:ext>
            </a:extLst>
          </p:cNvPr>
          <p:cNvSpPr txBox="1"/>
          <p:nvPr/>
        </p:nvSpPr>
        <p:spPr>
          <a:xfrm>
            <a:off x="411339" y="5503574"/>
            <a:ext cx="7188200" cy="38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Получаем:</a:t>
            </a:r>
          </a:p>
        </p:txBody>
      </p:sp>
      <p:graphicFrame>
        <p:nvGraphicFramePr>
          <p:cNvPr id="26" name="Объект 25">
            <a:extLst>
              <a:ext uri="{FF2B5EF4-FFF2-40B4-BE49-F238E27FC236}">
                <a16:creationId xmlns:a16="http://schemas.microsoft.com/office/drawing/2014/main" id="{A1041B39-4BEA-492A-B0EB-1C02F93B4F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341359"/>
              </p:ext>
            </p:extLst>
          </p:nvPr>
        </p:nvGraphicFramePr>
        <p:xfrm>
          <a:off x="2010140" y="5972857"/>
          <a:ext cx="43338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Equation" r:id="rId9" imgW="3047760" imgH="253800" progId="Equation.DSMT4">
                  <p:embed/>
                </p:oleObj>
              </mc:Choice>
              <mc:Fallback>
                <p:oleObj name="Equation" r:id="rId9" imgW="3047760" imgH="253800" progId="Equation.DSMT4">
                  <p:embed/>
                  <p:pic>
                    <p:nvPicPr>
                      <p:cNvPr id="23" name="Объект 22">
                        <a:extLst>
                          <a:ext uri="{FF2B5EF4-FFF2-40B4-BE49-F238E27FC236}">
                            <a16:creationId xmlns:a16="http://schemas.microsoft.com/office/drawing/2014/main" id="{C5A69551-3A45-4CFA-8B09-4EF3F3ED07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10140" y="5972857"/>
                        <a:ext cx="4333875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FFFA64E0-38D4-4140-901D-1ECC02F75B3D}"/>
              </a:ext>
            </a:extLst>
          </p:cNvPr>
          <p:cNvSpPr txBox="1"/>
          <p:nvPr/>
        </p:nvSpPr>
        <p:spPr>
          <a:xfrm>
            <a:off x="411339" y="6420781"/>
            <a:ext cx="7188200" cy="38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Ответ:</a:t>
            </a:r>
          </a:p>
        </p:txBody>
      </p:sp>
      <p:graphicFrame>
        <p:nvGraphicFramePr>
          <p:cNvPr id="28" name="Объект 27">
            <a:extLst>
              <a:ext uri="{FF2B5EF4-FFF2-40B4-BE49-F238E27FC236}">
                <a16:creationId xmlns:a16="http://schemas.microsoft.com/office/drawing/2014/main" id="{C984B1D5-7537-4CD2-A085-4405349783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729112"/>
              </p:ext>
            </p:extLst>
          </p:nvPr>
        </p:nvGraphicFramePr>
        <p:xfrm>
          <a:off x="1321731" y="6455710"/>
          <a:ext cx="222730" cy="347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25" name="Объект 24">
                        <a:extLst>
                          <a:ext uri="{FF2B5EF4-FFF2-40B4-BE49-F238E27FC236}">
                            <a16:creationId xmlns:a16="http://schemas.microsoft.com/office/drawing/2014/main" id="{59DECC67-6F7D-40AF-AEF7-7652613A0D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21731" y="6455710"/>
                        <a:ext cx="222730" cy="347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>
            <a:extLst>
              <a:ext uri="{FF2B5EF4-FFF2-40B4-BE49-F238E27FC236}">
                <a16:creationId xmlns:a16="http://schemas.microsoft.com/office/drawing/2014/main" id="{21ACDF91-7A40-4E13-9F5D-2238942FA6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075624"/>
              </p:ext>
            </p:extLst>
          </p:nvPr>
        </p:nvGraphicFramePr>
        <p:xfrm>
          <a:off x="7642844" y="3930461"/>
          <a:ext cx="161925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Equation" r:id="rId13" imgW="114120" imgH="177480" progId="Equation.DSMT4">
                  <p:embed/>
                </p:oleObj>
              </mc:Choice>
              <mc:Fallback>
                <p:oleObj name="Equation" r:id="rId13" imgW="114120" imgH="177480" progId="Equation.DSMT4">
                  <p:embed/>
                  <p:pic>
                    <p:nvPicPr>
                      <p:cNvPr id="26" name="Объект 25">
                        <a:extLst>
                          <a:ext uri="{FF2B5EF4-FFF2-40B4-BE49-F238E27FC236}">
                            <a16:creationId xmlns:a16="http://schemas.microsoft.com/office/drawing/2014/main" id="{D2D405AA-6839-481B-B523-D9BCE72F41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42844" y="3930461"/>
                        <a:ext cx="161925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11A5C5D-B01D-4799-86FD-EA1A582E5B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1339" y="3213772"/>
            <a:ext cx="2144634" cy="36547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D9ED9F4-0873-494E-8DF9-997F1AC780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7065" y="3772621"/>
            <a:ext cx="1535360" cy="31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4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1" grpId="1" animBg="1"/>
      <p:bldP spid="23" grpId="0"/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743AC9-B5E5-4F3D-9B82-FF7D298C1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541" y="2236169"/>
            <a:ext cx="7402358" cy="120910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E8860-51DB-49B9-8BBE-7693B2CBC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45" y="53909"/>
            <a:ext cx="7886700" cy="556202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Свойства логарифмов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04607FD-2F17-4654-AAF2-B1F8B89507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391" b="62640"/>
          <a:stretch/>
        </p:blipFill>
        <p:spPr>
          <a:xfrm>
            <a:off x="49101" y="2073814"/>
            <a:ext cx="8919882" cy="36547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C46F5C-B184-4BEB-88D2-233C6DD9BC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0645"/>
          <a:stretch/>
        </p:blipFill>
        <p:spPr>
          <a:xfrm>
            <a:off x="49101" y="1271056"/>
            <a:ext cx="8986710" cy="432238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66BDB69-301D-49A8-905D-7731A492B330}"/>
              </a:ext>
            </a:extLst>
          </p:cNvPr>
          <p:cNvSpPr/>
          <p:nvPr/>
        </p:nvSpPr>
        <p:spPr>
          <a:xfrm>
            <a:off x="4301518" y="3805948"/>
            <a:ext cx="2356596" cy="54566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решение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21AD56A-47C5-41E0-A75B-6D344792D234}"/>
              </a:ext>
            </a:extLst>
          </p:cNvPr>
          <p:cNvSpPr/>
          <p:nvPr/>
        </p:nvSpPr>
        <p:spPr>
          <a:xfrm>
            <a:off x="6820617" y="3805949"/>
            <a:ext cx="1944216" cy="54566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ответ</a:t>
            </a:r>
          </a:p>
        </p:txBody>
      </p:sp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B7A4E1A7-F39C-44DA-98C8-412CB09D46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125066"/>
              </p:ext>
            </p:extLst>
          </p:nvPr>
        </p:nvGraphicFramePr>
        <p:xfrm>
          <a:off x="145334" y="4174304"/>
          <a:ext cx="43561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Equation" r:id="rId5" imgW="3060360" imgH="482400" progId="Equation.DSMT4">
                  <p:embed/>
                </p:oleObj>
              </mc:Choice>
              <mc:Fallback>
                <p:oleObj name="Equation" r:id="rId5" imgW="3060360" imgH="482400" progId="Equation.DSMT4">
                  <p:embed/>
                  <p:pic>
                    <p:nvPicPr>
                      <p:cNvPr id="22" name="Объект 21">
                        <a:extLst>
                          <a:ext uri="{FF2B5EF4-FFF2-40B4-BE49-F238E27FC236}">
                            <a16:creationId xmlns:a16="http://schemas.microsoft.com/office/drawing/2014/main" id="{B7A4E1A7-F39C-44DA-98C8-412CB09D46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334" y="4174304"/>
                        <a:ext cx="4356100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C57B5FA0-C108-4F9F-A84C-0A81F0A67C7A}"/>
              </a:ext>
            </a:extLst>
          </p:cNvPr>
          <p:cNvSpPr txBox="1"/>
          <p:nvPr/>
        </p:nvSpPr>
        <p:spPr>
          <a:xfrm>
            <a:off x="320501" y="4755840"/>
            <a:ext cx="7962034" cy="38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Воспользуемся свойством логарифмов и преобразуем выражение в скобках:</a:t>
            </a:r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8BE58355-FACE-483D-A533-1CF627FFC3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822534"/>
              </p:ext>
            </p:extLst>
          </p:nvPr>
        </p:nvGraphicFramePr>
        <p:xfrm>
          <a:off x="2397125" y="5053013"/>
          <a:ext cx="3894138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Equation" r:id="rId7" imgW="2806560" imgH="431640" progId="Equation.DSMT4">
                  <p:embed/>
                </p:oleObj>
              </mc:Choice>
              <mc:Fallback>
                <p:oleObj name="Equation" r:id="rId7" imgW="2806560" imgH="431640" progId="Equation.DSMT4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8BE58355-FACE-483D-A533-1CF627FFC3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97125" y="5053013"/>
                        <a:ext cx="3894138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185C7813-437B-4EDE-81B4-61194A26B224}"/>
              </a:ext>
            </a:extLst>
          </p:cNvPr>
          <p:cNvSpPr txBox="1"/>
          <p:nvPr/>
        </p:nvSpPr>
        <p:spPr>
          <a:xfrm>
            <a:off x="411339" y="5503574"/>
            <a:ext cx="7188200" cy="38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Получаем:</a:t>
            </a:r>
          </a:p>
        </p:txBody>
      </p:sp>
      <p:graphicFrame>
        <p:nvGraphicFramePr>
          <p:cNvPr id="26" name="Объект 25">
            <a:extLst>
              <a:ext uri="{FF2B5EF4-FFF2-40B4-BE49-F238E27FC236}">
                <a16:creationId xmlns:a16="http://schemas.microsoft.com/office/drawing/2014/main" id="{A1041B39-4BEA-492A-B0EB-1C02F93B4F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941812"/>
              </p:ext>
            </p:extLst>
          </p:nvPr>
        </p:nvGraphicFramePr>
        <p:xfrm>
          <a:off x="1747838" y="5810250"/>
          <a:ext cx="48577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Equation" r:id="rId9" imgW="3416040" imgH="482400" progId="Equation.DSMT4">
                  <p:embed/>
                </p:oleObj>
              </mc:Choice>
              <mc:Fallback>
                <p:oleObj name="Equation" r:id="rId9" imgW="3416040" imgH="482400" progId="Equation.DSMT4">
                  <p:embed/>
                  <p:pic>
                    <p:nvPicPr>
                      <p:cNvPr id="26" name="Объект 25">
                        <a:extLst>
                          <a:ext uri="{FF2B5EF4-FFF2-40B4-BE49-F238E27FC236}">
                            <a16:creationId xmlns:a16="http://schemas.microsoft.com/office/drawing/2014/main" id="{A1041B39-4BEA-492A-B0EB-1C02F93B4F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47838" y="5810250"/>
                        <a:ext cx="48577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FFFA64E0-38D4-4140-901D-1ECC02F75B3D}"/>
              </a:ext>
            </a:extLst>
          </p:cNvPr>
          <p:cNvSpPr txBox="1"/>
          <p:nvPr/>
        </p:nvSpPr>
        <p:spPr>
          <a:xfrm>
            <a:off x="411339" y="6420781"/>
            <a:ext cx="7188200" cy="38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Ответ:</a:t>
            </a:r>
          </a:p>
        </p:txBody>
      </p:sp>
      <p:graphicFrame>
        <p:nvGraphicFramePr>
          <p:cNvPr id="28" name="Объект 27">
            <a:extLst>
              <a:ext uri="{FF2B5EF4-FFF2-40B4-BE49-F238E27FC236}">
                <a16:creationId xmlns:a16="http://schemas.microsoft.com/office/drawing/2014/main" id="{C984B1D5-7537-4CD2-A085-4405349783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672058"/>
              </p:ext>
            </p:extLst>
          </p:nvPr>
        </p:nvGraphicFramePr>
        <p:xfrm>
          <a:off x="1236663" y="6418817"/>
          <a:ext cx="395287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Equation" r:id="rId11" imgW="203040" imgH="177480" progId="Equation.DSMT4">
                  <p:embed/>
                </p:oleObj>
              </mc:Choice>
              <mc:Fallback>
                <p:oleObj name="Equation" r:id="rId11" imgW="203040" imgH="177480" progId="Equation.DSMT4">
                  <p:embed/>
                  <p:pic>
                    <p:nvPicPr>
                      <p:cNvPr id="28" name="Объект 27">
                        <a:extLst>
                          <a:ext uri="{FF2B5EF4-FFF2-40B4-BE49-F238E27FC236}">
                            <a16:creationId xmlns:a16="http://schemas.microsoft.com/office/drawing/2014/main" id="{C984B1D5-7537-4CD2-A085-44053497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36663" y="6418817"/>
                        <a:ext cx="395287" cy="34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>
            <a:extLst>
              <a:ext uri="{FF2B5EF4-FFF2-40B4-BE49-F238E27FC236}">
                <a16:creationId xmlns:a16="http://schemas.microsoft.com/office/drawing/2014/main" id="{21ACDF91-7A40-4E13-9F5D-2238942FA6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090050"/>
              </p:ext>
            </p:extLst>
          </p:nvPr>
        </p:nvGraphicFramePr>
        <p:xfrm>
          <a:off x="7578725" y="3930650"/>
          <a:ext cx="288925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Equation" r:id="rId13" imgW="203040" imgH="177480" progId="Equation.DSMT4">
                  <p:embed/>
                </p:oleObj>
              </mc:Choice>
              <mc:Fallback>
                <p:oleObj name="Equation" r:id="rId13" imgW="203040" imgH="177480" progId="Equation.DSMT4">
                  <p:embed/>
                  <p:pic>
                    <p:nvPicPr>
                      <p:cNvPr id="29" name="Объект 28">
                        <a:extLst>
                          <a:ext uri="{FF2B5EF4-FFF2-40B4-BE49-F238E27FC236}">
                            <a16:creationId xmlns:a16="http://schemas.microsoft.com/office/drawing/2014/main" id="{21ACDF91-7A40-4E13-9F5D-2238942FA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78725" y="3930650"/>
                        <a:ext cx="288925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11A5C5D-B01D-4799-86FD-EA1A582E5B6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" r="57550" b="13624"/>
          <a:stretch/>
        </p:blipFill>
        <p:spPr>
          <a:xfrm>
            <a:off x="432540" y="3367324"/>
            <a:ext cx="910392" cy="31567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D9ED9F4-0873-494E-8DF9-997F1AC780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7065" y="3772621"/>
            <a:ext cx="1535360" cy="31567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9CCE91-2639-417C-A0FF-56C153A6B6B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7065" y="498908"/>
            <a:ext cx="2970952" cy="8045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FE8FB6-0363-4F65-AD08-4FCC8FCC257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01237" y="1649905"/>
            <a:ext cx="6286769" cy="7436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5594D3-E157-456D-AB0D-907D8497953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54297" y="3331346"/>
            <a:ext cx="1672450" cy="35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8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1" grpId="1" animBg="1"/>
      <p:bldP spid="23" grpId="0"/>
      <p:bldP spid="2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E8860-51DB-49B9-8BBE-7693B2CBC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45" y="53909"/>
            <a:ext cx="7886700" cy="556202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Свойства логарифмов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66BDB69-301D-49A8-905D-7731A492B330}"/>
              </a:ext>
            </a:extLst>
          </p:cNvPr>
          <p:cNvSpPr/>
          <p:nvPr/>
        </p:nvSpPr>
        <p:spPr>
          <a:xfrm>
            <a:off x="4527475" y="768860"/>
            <a:ext cx="2356596" cy="54566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решение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21AD56A-47C5-41E0-A75B-6D344792D234}"/>
              </a:ext>
            </a:extLst>
          </p:cNvPr>
          <p:cNvSpPr/>
          <p:nvPr/>
        </p:nvSpPr>
        <p:spPr>
          <a:xfrm>
            <a:off x="7046574" y="768861"/>
            <a:ext cx="1944216" cy="54566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ответ</a:t>
            </a:r>
          </a:p>
        </p:txBody>
      </p:sp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B7A4E1A7-F39C-44DA-98C8-412CB09D46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918125"/>
              </p:ext>
            </p:extLst>
          </p:nvPr>
        </p:nvGraphicFramePr>
        <p:xfrm>
          <a:off x="504825" y="1617624"/>
          <a:ext cx="40671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Equation" r:id="rId3" imgW="2857320" imgH="279360" progId="Equation.DSMT4">
                  <p:embed/>
                </p:oleObj>
              </mc:Choice>
              <mc:Fallback>
                <p:oleObj name="Equation" r:id="rId3" imgW="2857320" imgH="279360" progId="Equation.DSMT4">
                  <p:embed/>
                  <p:pic>
                    <p:nvPicPr>
                      <p:cNvPr id="22" name="Объект 21">
                        <a:extLst>
                          <a:ext uri="{FF2B5EF4-FFF2-40B4-BE49-F238E27FC236}">
                            <a16:creationId xmlns:a16="http://schemas.microsoft.com/office/drawing/2014/main" id="{B7A4E1A7-F39C-44DA-98C8-412CB09D46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4825" y="1617624"/>
                        <a:ext cx="4067175" cy="39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C57B5FA0-C108-4F9F-A84C-0A81F0A67C7A}"/>
              </a:ext>
            </a:extLst>
          </p:cNvPr>
          <p:cNvSpPr txBox="1"/>
          <p:nvPr/>
        </p:nvSpPr>
        <p:spPr>
          <a:xfrm>
            <a:off x="474179" y="2001626"/>
            <a:ext cx="7962034" cy="38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Воспользуемся свойством логарифмов и преобразуем выражение:</a:t>
            </a:r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8BE58355-FACE-483D-A533-1CF627FFC3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136990"/>
              </p:ext>
            </p:extLst>
          </p:nvPr>
        </p:nvGraphicFramePr>
        <p:xfrm>
          <a:off x="3513138" y="2509838"/>
          <a:ext cx="225583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Equation" r:id="rId5" imgW="1625400" imgH="241200" progId="Equation.DSMT4">
                  <p:embed/>
                </p:oleObj>
              </mc:Choice>
              <mc:Fallback>
                <p:oleObj name="Equation" r:id="rId5" imgW="1625400" imgH="241200" progId="Equation.DSMT4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8BE58355-FACE-483D-A533-1CF627FFC3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13138" y="2509838"/>
                        <a:ext cx="2255837" cy="33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185C7813-437B-4EDE-81B4-61194A26B224}"/>
              </a:ext>
            </a:extLst>
          </p:cNvPr>
          <p:cNvSpPr txBox="1"/>
          <p:nvPr/>
        </p:nvSpPr>
        <p:spPr>
          <a:xfrm>
            <a:off x="504825" y="3010452"/>
            <a:ext cx="7188200" cy="38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Подставим данное в условии значение, получаем:</a:t>
            </a:r>
          </a:p>
        </p:txBody>
      </p:sp>
      <p:graphicFrame>
        <p:nvGraphicFramePr>
          <p:cNvPr id="26" name="Объект 25">
            <a:extLst>
              <a:ext uri="{FF2B5EF4-FFF2-40B4-BE49-F238E27FC236}">
                <a16:creationId xmlns:a16="http://schemas.microsoft.com/office/drawing/2014/main" id="{A1041B39-4BEA-492A-B0EB-1C02F93B4F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297194"/>
              </p:ext>
            </p:extLst>
          </p:nvPr>
        </p:nvGraphicFramePr>
        <p:xfrm>
          <a:off x="3886200" y="3489325"/>
          <a:ext cx="11366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Equation" r:id="rId7" imgW="799920" imgH="228600" progId="Equation.DSMT4">
                  <p:embed/>
                </p:oleObj>
              </mc:Choice>
              <mc:Fallback>
                <p:oleObj name="Equation" r:id="rId7" imgW="799920" imgH="228600" progId="Equation.DSMT4">
                  <p:embed/>
                  <p:pic>
                    <p:nvPicPr>
                      <p:cNvPr id="26" name="Объект 25">
                        <a:extLst>
                          <a:ext uri="{FF2B5EF4-FFF2-40B4-BE49-F238E27FC236}">
                            <a16:creationId xmlns:a16="http://schemas.microsoft.com/office/drawing/2014/main" id="{A1041B39-4BEA-492A-B0EB-1C02F93B4F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86200" y="3489325"/>
                        <a:ext cx="1136650" cy="325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FFFA64E0-38D4-4140-901D-1ECC02F75B3D}"/>
              </a:ext>
            </a:extLst>
          </p:cNvPr>
          <p:cNvSpPr txBox="1"/>
          <p:nvPr/>
        </p:nvSpPr>
        <p:spPr>
          <a:xfrm>
            <a:off x="582745" y="3827032"/>
            <a:ext cx="7188200" cy="38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Ответ:</a:t>
            </a:r>
          </a:p>
        </p:txBody>
      </p:sp>
      <p:graphicFrame>
        <p:nvGraphicFramePr>
          <p:cNvPr id="28" name="Объект 27">
            <a:extLst>
              <a:ext uri="{FF2B5EF4-FFF2-40B4-BE49-F238E27FC236}">
                <a16:creationId xmlns:a16="http://schemas.microsoft.com/office/drawing/2014/main" id="{C984B1D5-7537-4CD2-A085-4405349783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086828"/>
              </p:ext>
            </p:extLst>
          </p:nvPr>
        </p:nvGraphicFramePr>
        <p:xfrm>
          <a:off x="1417685" y="3844855"/>
          <a:ext cx="395287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Equation" r:id="rId9" imgW="203040" imgH="177480" progId="Equation.DSMT4">
                  <p:embed/>
                </p:oleObj>
              </mc:Choice>
              <mc:Fallback>
                <p:oleObj name="Equation" r:id="rId9" imgW="203040" imgH="177480" progId="Equation.DSMT4">
                  <p:embed/>
                  <p:pic>
                    <p:nvPicPr>
                      <p:cNvPr id="28" name="Объект 27">
                        <a:extLst>
                          <a:ext uri="{FF2B5EF4-FFF2-40B4-BE49-F238E27FC236}">
                            <a16:creationId xmlns:a16="http://schemas.microsoft.com/office/drawing/2014/main" id="{C984B1D5-7537-4CD2-A085-44053497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17685" y="3844855"/>
                        <a:ext cx="395287" cy="34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>
            <a:extLst>
              <a:ext uri="{FF2B5EF4-FFF2-40B4-BE49-F238E27FC236}">
                <a16:creationId xmlns:a16="http://schemas.microsoft.com/office/drawing/2014/main" id="{21ACDF91-7A40-4E13-9F5D-2238942FA6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530663"/>
              </p:ext>
            </p:extLst>
          </p:nvPr>
        </p:nvGraphicFramePr>
        <p:xfrm>
          <a:off x="7804682" y="893562"/>
          <a:ext cx="288925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Equation" r:id="rId11" imgW="203040" imgH="177480" progId="Equation.DSMT4">
                  <p:embed/>
                </p:oleObj>
              </mc:Choice>
              <mc:Fallback>
                <p:oleObj name="Equation" r:id="rId11" imgW="203040" imgH="177480" progId="Equation.DSMT4">
                  <p:embed/>
                  <p:pic>
                    <p:nvPicPr>
                      <p:cNvPr id="29" name="Объект 28">
                        <a:extLst>
                          <a:ext uri="{FF2B5EF4-FFF2-40B4-BE49-F238E27FC236}">
                            <a16:creationId xmlns:a16="http://schemas.microsoft.com/office/drawing/2014/main" id="{21ACDF91-7A40-4E13-9F5D-2238942FA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804682" y="893562"/>
                        <a:ext cx="288925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D9ED9F4-0873-494E-8DF9-997F1AC780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5548" y="1270676"/>
            <a:ext cx="1535360" cy="3156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CCBB5F-A1B6-4DF4-83AC-5DBF69883CF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240" b="6031"/>
          <a:stretch/>
        </p:blipFill>
        <p:spPr>
          <a:xfrm>
            <a:off x="207065" y="533254"/>
            <a:ext cx="3030682" cy="44521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5D87B74-D9DE-4D5C-85CF-D7F9BABA09E5}"/>
              </a:ext>
            </a:extLst>
          </p:cNvPr>
          <p:cNvSpPr txBox="1"/>
          <p:nvPr/>
        </p:nvSpPr>
        <p:spPr>
          <a:xfrm>
            <a:off x="290455" y="4359776"/>
            <a:ext cx="8561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Применяем и выполняем:</a:t>
            </a:r>
          </a:p>
          <a:p>
            <a:r>
              <a:rPr lang="ru-RU" dirty="0">
                <a:solidFill>
                  <a:srgbClr val="002060"/>
                </a:solidFill>
              </a:rPr>
              <a:t>Внимательно читайте комментарии к тесту и заданиям</a:t>
            </a:r>
            <a:r>
              <a:rPr lang="en-US" dirty="0">
                <a:solidFill>
                  <a:srgbClr val="002060"/>
                </a:solidFill>
              </a:rPr>
              <a:t>/</a:t>
            </a:r>
          </a:p>
          <a:p>
            <a:r>
              <a:rPr lang="ru-RU" dirty="0">
                <a:solidFill>
                  <a:srgbClr val="002060"/>
                </a:solidFill>
              </a:rPr>
              <a:t>Для выполнения теста перейдите по ссылке: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E6B8B393-B42A-4D49-BF04-0D522CE0E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482" y="5219544"/>
            <a:ext cx="4128099" cy="42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hlinkClick r:id="rId15"/>
              </a:rPr>
              <a:t>https://onlinetestpad.com/hogvczycsi2ru</a:t>
            </a:r>
            <a:endParaRPr lang="ru-RU" sz="18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D5C4707-A925-4D61-85D4-45BC10D327D1}"/>
              </a:ext>
            </a:extLst>
          </p:cNvPr>
          <p:cNvSpPr/>
          <p:nvPr/>
        </p:nvSpPr>
        <p:spPr>
          <a:xfrm>
            <a:off x="4452482" y="5581579"/>
            <a:ext cx="455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8EF7"/>
                </a:solidFill>
                <a:hlinkClick r:id="rId16"/>
              </a:rPr>
              <a:t>https://onlinetestpad.com/hongphlas77wy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14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1" grpId="1" animBg="1"/>
      <p:bldP spid="23" grpId="0"/>
      <p:bldP spid="25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0C3AA-6113-4DAA-A718-8388FE8F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5800" y="365126"/>
            <a:ext cx="10515600" cy="91873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Оценивание результатов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D0215-CD1B-4467-97E5-26698FA27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918" y="2097086"/>
            <a:ext cx="6874163" cy="4395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Я получил отметки за прохождение тестов…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Я проанализировал свои результаты и сделал вывод…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Я хорошо знаю…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Мне нужно повторить…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Мне нужно изучить…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Сегодня свою работу на уроке я оцениваю…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3596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0A71551ABB9046B74E55BE17A2C5F0" ma:contentTypeVersion="10" ma:contentTypeDescription="Создание документа." ma:contentTypeScope="" ma:versionID="06de5c15b161d3b2b2434e3f17089e80">
  <xsd:schema xmlns:xsd="http://www.w3.org/2001/XMLSchema" xmlns:xs="http://www.w3.org/2001/XMLSchema" xmlns:p="http://schemas.microsoft.com/office/2006/metadata/properties" xmlns:ns2="d193f7e3-2b16-4402-b449-cafefeba7fed" xmlns:ns3="d4f879f6-e49e-4165-b56b-5148a6739732" targetNamespace="http://schemas.microsoft.com/office/2006/metadata/properties" ma:root="true" ma:fieldsID="de92be53fdf59e7d67cb4663839d728c" ns2:_="" ns3:_="">
    <xsd:import namespace="d193f7e3-2b16-4402-b449-cafefeba7fed"/>
    <xsd:import namespace="d4f879f6-e49e-4165-b56b-5148a67397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3f7e3-2b16-4402-b449-cafefeba7f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879f6-e49e-4165-b56b-5148a673973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6CE450-D7B2-4B4A-9B83-329D77BF62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F8572D-BC0B-4661-AE87-1BF30EEF08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93f7e3-2b16-4402-b449-cafefeba7fed"/>
    <ds:schemaRef ds:uri="d4f879f6-e49e-4165-b56b-5148a67397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BC6A45-BDA6-4A56-98E3-DF55E6D1664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1056</TotalTime>
  <Words>263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Следует запомнить</vt:lpstr>
      <vt:lpstr>Свойства логарифмов</vt:lpstr>
      <vt:lpstr>Свойства логарифмов</vt:lpstr>
      <vt:lpstr>Свойства логарифмов</vt:lpstr>
      <vt:lpstr>Оценивание результатов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</dc:title>
  <dc:creator>Людмила Пащенина</dc:creator>
  <cp:lastModifiedBy>Елена Мардахаева</cp:lastModifiedBy>
  <cp:revision>72</cp:revision>
  <dcterms:created xsi:type="dcterms:W3CDTF">2020-06-19T11:06:54Z</dcterms:created>
  <dcterms:modified xsi:type="dcterms:W3CDTF">2020-09-22T13:12:19Z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0x010100E40A71551ABB9046B74E55BE17A2C5F0</vt:lpwstr>
  </property>
</Properties>
</file>