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9" r:id="rId2"/>
    <p:sldId id="284" r:id="rId3"/>
    <p:sldId id="265" r:id="rId4"/>
    <p:sldId id="280" r:id="rId5"/>
    <p:sldId id="600" r:id="rId6"/>
    <p:sldId id="266" r:id="rId7"/>
    <p:sldId id="274" r:id="rId8"/>
    <p:sldId id="279" r:id="rId9"/>
    <p:sldId id="277" r:id="rId10"/>
    <p:sldId id="28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33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7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8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86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60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13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47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25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91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8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5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261A-86B9-4692-9E93-DF28E1FAC2E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B2396-DF70-4DE4-A5A8-300DB2345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1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watch?v=pqt0s885n20" TargetMode="External"/><Relationship Id="rId4" Type="http://schemas.openxmlformats.org/officeDocument/2006/relationships/hyperlink" Target="https://learningapps.org/watch?v=p8i4zcugn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qdfdkacj20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learningapps.org/watch?v=pdmd99ksc20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testpad.com/hoin4irhxrpd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ho5psmfqp72lk" TargetMode="External"/><Relationship Id="rId2" Type="http://schemas.openxmlformats.org/officeDocument/2006/relationships/hyperlink" Target="https://onlinetestpad.com/ho72dueihypv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1fem5a9j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0069305F-DD4C-4E7F-83B8-F2764590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4"/>
            <a:ext cx="5005755" cy="63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lbz.ru/_img/promo/logo755x254.jpg">
            <a:extLst>
              <a:ext uri="{FF2B5EF4-FFF2-40B4-BE49-F238E27FC236}">
                <a16:creationId xmlns:a16="http://schemas.microsoft.com/office/drawing/2014/main" xmlns="" id="{584052A0-D843-409D-9151-CC6B767A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1260" y="5005543"/>
            <a:ext cx="2061955" cy="6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B89716-DA7D-4123-A249-5CF73D872667}"/>
              </a:ext>
            </a:extLst>
          </p:cNvPr>
          <p:cNvSpPr/>
          <p:nvPr/>
        </p:nvSpPr>
        <p:spPr>
          <a:xfrm>
            <a:off x="0" y="5899097"/>
            <a:ext cx="9144000" cy="7227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62">
              <a:defRPr/>
            </a:pPr>
            <a:r>
              <a:rPr lang="ru-RU" sz="1847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класс. Вводное повторение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1253DE-2B7C-4DD4-B41A-20124AB8F3E2}"/>
              </a:ext>
            </a:extLst>
          </p:cNvPr>
          <p:cNvSpPr/>
          <p:nvPr/>
        </p:nvSpPr>
        <p:spPr>
          <a:xfrm>
            <a:off x="2655767" y="255645"/>
            <a:ext cx="613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3600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Логарифмические функции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C1D84C-0914-4B4F-BCF2-0BC5CFBC39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8388" y="2996953"/>
            <a:ext cx="1324827" cy="10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32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1DE94-085D-4A18-A906-0406C089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8219" y="97271"/>
            <a:ext cx="1058718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Оценивание результатов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9FC3E0-9418-4187-BB6C-F3E003B4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422834"/>
            <a:ext cx="8442036" cy="517193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умею (не умею) выполнять построение графиков логарифмических функций.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умею (не умею) описывать по  графику свойства функции (читать график)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умею (не умею) находить наибольшее и наименьшее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значения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логарифмической функции на заданном отрезке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получил отметки за прохождение тестов…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проанализировал свои результаты и сделал вывод…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хорошо знаю…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Мне нужно повторить…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Мне нужно изучить…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Сегодня свою работу на уроке я оцениваю…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879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7B0797-BA29-4C31-9FB1-356A625C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55" y="2760807"/>
            <a:ext cx="6957291" cy="1157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Всего Вам наилучшего!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261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5BDDB8-E40F-4774-A786-8E3652DC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474257"/>
            <a:ext cx="10515600" cy="7432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Логарифмическая функция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CFD3A9-DF03-4ADA-8A89-1DB09F664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Функцию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вида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i="1" baseline="-250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где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называют логарифмической функцией.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9B8BDD-5FBB-46FF-927A-32BE7FC698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1667" y="3041885"/>
            <a:ext cx="6226552" cy="29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96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7D7B03-B800-4E36-8588-BD54B5FCE0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9705" y="0"/>
            <a:ext cx="7041961" cy="33190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545612-5632-487C-924F-360EF800EE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859" y="3432130"/>
            <a:ext cx="7867650" cy="23622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5C006FA-3D05-426A-883C-466BE854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901" y="6114059"/>
            <a:ext cx="4864636" cy="356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4"/>
              </a:rPr>
              <a:t>https://learningapps.org/watch?v=p8i4zcugn20</a:t>
            </a:r>
            <a:endParaRPr lang="en-US" sz="1800" dirty="0"/>
          </a:p>
          <a:p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4241A3-CE62-4C1B-818D-178CE6A29F2F}"/>
              </a:ext>
            </a:extLst>
          </p:cNvPr>
          <p:cNvSpPr txBox="1"/>
          <p:nvPr/>
        </p:nvSpPr>
        <p:spPr>
          <a:xfrm>
            <a:off x="4131319" y="6396723"/>
            <a:ext cx="4864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https://learningapps.org/watch?v=pqt0s885n20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91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172DB5E-C042-45D7-BA9D-07E4752DC4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1128" y="2610160"/>
            <a:ext cx="6172781" cy="4090125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679DD48-E6A6-423B-BBC3-E3C539912EE4}"/>
              </a:ext>
            </a:extLst>
          </p:cNvPr>
          <p:cNvGrpSpPr/>
          <p:nvPr/>
        </p:nvGrpSpPr>
        <p:grpSpPr>
          <a:xfrm>
            <a:off x="2752178" y="2622776"/>
            <a:ext cx="6163816" cy="4095438"/>
            <a:chOff x="2571273" y="1592303"/>
            <a:chExt cx="7805828" cy="5143383"/>
          </a:xfrm>
        </p:grpSpPr>
        <p:pic>
          <p:nvPicPr>
            <p:cNvPr id="18" name="Объект 3">
              <a:extLst>
                <a:ext uri="{FF2B5EF4-FFF2-40B4-BE49-F238E27FC236}">
                  <a16:creationId xmlns:a16="http://schemas.microsoft.com/office/drawing/2014/main" xmlns="" id="{ACC9F93D-D2AF-482A-ACFD-29E94F186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273" y="1592303"/>
              <a:ext cx="7805828" cy="51433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796B039-9DE2-442B-B558-AC979B2EEE0E}"/>
                </a:ext>
              </a:extLst>
            </p:cNvPr>
            <p:cNvSpPr txBox="1"/>
            <p:nvPr/>
          </p:nvSpPr>
          <p:spPr>
            <a:xfrm>
              <a:off x="5534205" y="2580089"/>
              <a:ext cx="2905276" cy="5797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 log</a:t>
              </a:r>
              <a:r>
                <a:rPr lang="en-US" sz="2400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C22E6AA-DAF6-4069-B37F-4C4FAE7AA3EA}"/>
              </a:ext>
            </a:extLst>
          </p:cNvPr>
          <p:cNvGrpSpPr/>
          <p:nvPr/>
        </p:nvGrpSpPr>
        <p:grpSpPr>
          <a:xfrm>
            <a:off x="2781848" y="2626658"/>
            <a:ext cx="6172781" cy="4086113"/>
            <a:chOff x="2204467" y="1381489"/>
            <a:chExt cx="7820025" cy="518160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C9BA0D95-2CE8-4A58-A69A-B9B7067CB1E6}"/>
                </a:ext>
              </a:extLst>
            </p:cNvPr>
            <p:cNvGrpSpPr/>
            <p:nvPr/>
          </p:nvGrpSpPr>
          <p:grpSpPr>
            <a:xfrm>
              <a:off x="2204467" y="1381489"/>
              <a:ext cx="7820025" cy="5181600"/>
              <a:chOff x="2204467" y="1381489"/>
              <a:chExt cx="7820025" cy="5181600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xmlns="" id="{A4AE825C-2C5C-4301-9E9E-043340DF2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04467" y="1381489"/>
                <a:ext cx="7820025" cy="5181600"/>
              </a:xfrm>
              <a:prstGeom prst="rect">
                <a:avLst/>
              </a:prstGeom>
            </p:spPr>
          </p:pic>
          <p:cxnSp>
            <p:nvCxnSpPr>
              <p:cNvPr id="23" name="Прямая со стрелкой 22">
                <a:extLst>
                  <a:ext uri="{FF2B5EF4-FFF2-40B4-BE49-F238E27FC236}">
                    <a16:creationId xmlns:a16="http://schemas.microsoft.com/office/drawing/2014/main" xmlns="" id="{2025AC99-EE4A-4633-9873-889A02A78727}"/>
                  </a:ext>
                </a:extLst>
              </p:cNvPr>
              <p:cNvCxnSpPr/>
              <p:nvPr/>
            </p:nvCxnSpPr>
            <p:spPr>
              <a:xfrm flipH="1">
                <a:off x="4100581" y="4178242"/>
                <a:ext cx="57265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>
                <a:extLst>
                  <a:ext uri="{FF2B5EF4-FFF2-40B4-BE49-F238E27FC236}">
                    <a16:creationId xmlns:a16="http://schemas.microsoft.com/office/drawing/2014/main" xmlns="" id="{63837E15-D4B4-4396-A13F-B00E9EB68E0E}"/>
                  </a:ext>
                </a:extLst>
              </p:cNvPr>
              <p:cNvCxnSpPr/>
              <p:nvPr/>
            </p:nvCxnSpPr>
            <p:spPr>
              <a:xfrm flipH="1">
                <a:off x="8806509" y="2963660"/>
                <a:ext cx="57265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>
                <a:extLst>
                  <a:ext uri="{FF2B5EF4-FFF2-40B4-BE49-F238E27FC236}">
                    <a16:creationId xmlns:a16="http://schemas.microsoft.com/office/drawing/2014/main" xmlns="" id="{D0794244-4248-4B44-9F32-9B833AFA8E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36655" y="3573261"/>
                <a:ext cx="64654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DD20BF7-9D02-4868-A380-0C2BF3A5FAF4}"/>
                </a:ext>
              </a:extLst>
            </p:cNvPr>
            <p:cNvSpPr txBox="1"/>
            <p:nvPr/>
          </p:nvSpPr>
          <p:spPr>
            <a:xfrm>
              <a:off x="4755149" y="1846453"/>
              <a:ext cx="4624013" cy="931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log</a:t>
              </a:r>
              <a:r>
                <a:rPr lang="en-US" sz="2400" baseline="-250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 </a:t>
              </a:r>
              <a:r>
                <a:rPr lang="ru-RU" sz="2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sz="2400" i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log</a:t>
              </a:r>
              <a:r>
                <a:rPr lang="en-US" sz="2400" baseline="-250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 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+1)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59D8066-315C-485B-8F92-283D4EADCFF6}"/>
              </a:ext>
            </a:extLst>
          </p:cNvPr>
          <p:cNvGrpSpPr/>
          <p:nvPr/>
        </p:nvGrpSpPr>
        <p:grpSpPr>
          <a:xfrm>
            <a:off x="2787356" y="2666035"/>
            <a:ext cx="6129898" cy="4061377"/>
            <a:chOff x="1837599" y="2366635"/>
            <a:chExt cx="7762875" cy="5172075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F5990C0F-67DA-4FEC-9E36-7C33BD9B7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7599" y="2366635"/>
              <a:ext cx="7762875" cy="51720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EE33479-BCC7-4312-BCD9-FB730D4E1177}"/>
                </a:ext>
              </a:extLst>
            </p:cNvPr>
            <p:cNvSpPr txBox="1"/>
            <p:nvPr/>
          </p:nvSpPr>
          <p:spPr>
            <a:xfrm>
              <a:off x="4445045" y="2789204"/>
              <a:ext cx="2751105" cy="587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 log</a:t>
              </a:r>
              <a:r>
                <a:rPr lang="en-US" sz="2400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 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+1)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BAB869-7A75-45E9-A4AB-0906F5DB97EF}"/>
              </a:ext>
            </a:extLst>
          </p:cNvPr>
          <p:cNvSpPr txBox="1"/>
          <p:nvPr/>
        </p:nvSpPr>
        <p:spPr>
          <a:xfrm>
            <a:off x="124839" y="169964"/>
            <a:ext cx="845195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Построение графика функции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log</a:t>
            </a:r>
            <a:r>
              <a:rPr lang="en-US" sz="2200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+1)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данной функции можно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путём преобразования графика функции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log</a:t>
            </a:r>
            <a:r>
              <a:rPr lang="en-US" sz="22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aseline="-25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Составим таблицу значений для построения графика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log</a:t>
            </a:r>
            <a:r>
              <a:rPr lang="en-US" sz="22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endParaRPr lang="ru-RU" sz="2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перейдём по ссылке: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https://learningapps.org/watch?v=pqdfdkacj20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Построим график функции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log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aseline="-25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16A6E04-2191-4450-9400-2CD14674D14E}"/>
              </a:ext>
            </a:extLst>
          </p:cNvPr>
          <p:cNvSpPr txBox="1"/>
          <p:nvPr/>
        </p:nvSpPr>
        <p:spPr>
          <a:xfrm>
            <a:off x="133171" y="2610160"/>
            <a:ext cx="248805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Сдвинем построенный график на 1 единицу масштаба влево.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Получаем график функции</a:t>
            </a:r>
          </a:p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log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+1)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74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1A4CCED-F05E-484F-A082-A11393FF8DAA}"/>
              </a:ext>
            </a:extLst>
          </p:cNvPr>
          <p:cNvGrpSpPr/>
          <p:nvPr/>
        </p:nvGrpSpPr>
        <p:grpSpPr>
          <a:xfrm>
            <a:off x="3030071" y="2761127"/>
            <a:ext cx="5976290" cy="3987901"/>
            <a:chOff x="2089439" y="838200"/>
            <a:chExt cx="7791450" cy="5181600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F65D5980-B865-4E8D-BBA2-D8EF38453581}"/>
                </a:ext>
              </a:extLst>
            </p:cNvPr>
            <p:cNvGrpSpPr/>
            <p:nvPr/>
          </p:nvGrpSpPr>
          <p:grpSpPr>
            <a:xfrm>
              <a:off x="2089439" y="838200"/>
              <a:ext cx="7791450" cy="5181600"/>
              <a:chOff x="2200275" y="838200"/>
              <a:chExt cx="7791450" cy="5181600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xmlns="" id="{93B5802F-0156-40BB-92AA-83C9E7269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200275" y="838200"/>
                <a:ext cx="7791450" cy="5181600"/>
              </a:xfrm>
              <a:prstGeom prst="rect">
                <a:avLst/>
              </a:prstGeom>
            </p:spPr>
          </p:pic>
          <p:cxnSp>
            <p:nvCxnSpPr>
              <p:cNvPr id="14" name="Прямая со стрелкой 13">
                <a:extLst>
                  <a:ext uri="{FF2B5EF4-FFF2-40B4-BE49-F238E27FC236}">
                    <a16:creationId xmlns:a16="http://schemas.microsoft.com/office/drawing/2014/main" xmlns="" id="{14EF99D5-98B3-4AF6-BAB0-11A76A30431B}"/>
                  </a:ext>
                </a:extLst>
              </p:cNvPr>
              <p:cNvCxnSpPr/>
              <p:nvPr/>
            </p:nvCxnSpPr>
            <p:spPr>
              <a:xfrm>
                <a:off x="4895273" y="3029527"/>
                <a:ext cx="0" cy="119149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xmlns="" id="{C315A259-41AF-460D-BACE-4CB4928FE8FB}"/>
                  </a:ext>
                </a:extLst>
              </p:cNvPr>
              <p:cNvCxnSpPr/>
              <p:nvPr/>
            </p:nvCxnSpPr>
            <p:spPr>
              <a:xfrm>
                <a:off x="4595091" y="3625272"/>
                <a:ext cx="0" cy="119149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077F754-DEDC-4CA7-9615-61DADE2663E3}"/>
                </a:ext>
              </a:extLst>
            </p:cNvPr>
            <p:cNvSpPr txBox="1"/>
            <p:nvPr/>
          </p:nvSpPr>
          <p:spPr>
            <a:xfrm>
              <a:off x="4784437" y="5061606"/>
              <a:ext cx="4944264" cy="5998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 log</a:t>
              </a:r>
              <a:r>
                <a:rPr lang="ru-RU" sz="2400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1,5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 </a:t>
              </a:r>
              <a:r>
                <a:rPr lang="ru-RU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</a:t>
              </a:r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 log</a:t>
              </a:r>
              <a:r>
                <a:rPr lang="ru-RU" sz="2400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1,5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 </a:t>
              </a:r>
              <a:r>
                <a:rPr lang="ru-RU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2 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C69B57B-FE40-44CC-861B-4ECC4885C693}"/>
              </a:ext>
            </a:extLst>
          </p:cNvPr>
          <p:cNvGrpSpPr/>
          <p:nvPr/>
        </p:nvGrpSpPr>
        <p:grpSpPr>
          <a:xfrm>
            <a:off x="3030071" y="2779060"/>
            <a:ext cx="5973456" cy="3980328"/>
            <a:chOff x="2327564" y="221724"/>
            <a:chExt cx="7743825" cy="530595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3E4EB522-4CAE-4934-BD4D-92EACBBDD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7564" y="221724"/>
              <a:ext cx="7743825" cy="530595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568DD36-DD46-4EB3-8775-0612D69FCD64}"/>
                </a:ext>
              </a:extLst>
            </p:cNvPr>
            <p:cNvSpPr txBox="1"/>
            <p:nvPr/>
          </p:nvSpPr>
          <p:spPr>
            <a:xfrm>
              <a:off x="6453686" y="4223100"/>
              <a:ext cx="2634676" cy="615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 log</a:t>
              </a:r>
              <a:r>
                <a:rPr lang="ru-RU" sz="2400" baseline="-25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1,5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48E9A62-F57C-4162-A07B-6D11A3208D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1573" y="2761128"/>
            <a:ext cx="6032779" cy="398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1EF23B-F7B5-4A3E-A8C5-5D7BB54C52B9}"/>
              </a:ext>
            </a:extLst>
          </p:cNvPr>
          <p:cNvSpPr txBox="1"/>
          <p:nvPr/>
        </p:nvSpPr>
        <p:spPr>
          <a:xfrm>
            <a:off x="89648" y="80403"/>
            <a:ext cx="81555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Построение графика функции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log</a:t>
            </a:r>
            <a:r>
              <a:rPr lang="ru-RU" sz="2200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данной функции можно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путём преобразования графика функции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log</a:t>
            </a:r>
            <a:r>
              <a:rPr lang="ru-RU" sz="22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aseline="-25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Составим таблицу значений для построения графика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log</a:t>
            </a:r>
            <a:r>
              <a:rPr lang="ru-RU" sz="22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этого перейдём по ссылке: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https://learningapps.org/watch?v=pdmd99ksc20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Построим график функции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log</a:t>
            </a:r>
            <a:r>
              <a:rPr lang="ru-RU" sz="22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19AA54-7C01-4AEA-A578-7C49761FA6B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1573" y="2750514"/>
            <a:ext cx="6032779" cy="38984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6372E14-8996-4BD5-86B8-D3D0BF25F8BE}"/>
              </a:ext>
            </a:extLst>
          </p:cNvPr>
          <p:cNvSpPr txBox="1"/>
          <p:nvPr/>
        </p:nvSpPr>
        <p:spPr>
          <a:xfrm>
            <a:off x="6387382" y="5823138"/>
            <a:ext cx="2331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log</a:t>
            </a:r>
            <a:r>
              <a:rPr lang="ru-RU" sz="24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6CD39B8-5AEA-46E4-BB59-C2EB40C9B52A}"/>
              </a:ext>
            </a:extLst>
          </p:cNvPr>
          <p:cNvSpPr txBox="1"/>
          <p:nvPr/>
        </p:nvSpPr>
        <p:spPr>
          <a:xfrm>
            <a:off x="137639" y="2615857"/>
            <a:ext cx="27400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Сдвинем построенный график на 2 единицы масштаба вниз.</a:t>
            </a:r>
          </a:p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Получаем график функции</a:t>
            </a:r>
          </a:p>
          <a:p>
            <a:pPr algn="ctr"/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log</a:t>
            </a:r>
            <a:r>
              <a:rPr lang="ru-RU" sz="2200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930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0" grpId="0"/>
      <p:bldP spid="2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C66FDDC-2535-457B-BBFE-F1B59FC81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80270"/>
          <a:stretch/>
        </p:blipFill>
        <p:spPr>
          <a:xfrm>
            <a:off x="4081" y="-79855"/>
            <a:ext cx="7095067" cy="5658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EBD429-114E-4AE8-AFDD-E8F8CD54AA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8147"/>
            <a:ext cx="7343108" cy="27365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8308BE-E050-4525-A40D-12AD0E85A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80270"/>
          <a:stretch/>
        </p:blipFill>
        <p:spPr>
          <a:xfrm>
            <a:off x="37033" y="2511073"/>
            <a:ext cx="7095067" cy="5339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AD9008-6E34-4C3C-B35A-E3098DDD19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89" t="18836" r="57553" b="58013"/>
          <a:stretch/>
        </p:blipFill>
        <p:spPr>
          <a:xfrm>
            <a:off x="2117124" y="449279"/>
            <a:ext cx="2639150" cy="6107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8BECFF-6F86-472A-B255-30758F1F64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493"/>
          <a:stretch/>
        </p:blipFill>
        <p:spPr>
          <a:xfrm>
            <a:off x="0" y="967412"/>
            <a:ext cx="7095067" cy="15021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BE07C4-A651-4863-A76B-4328A7EAC3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342" t="22897" r="23038" b="62195"/>
          <a:stretch/>
        </p:blipFill>
        <p:spPr>
          <a:xfrm>
            <a:off x="2048933" y="3035586"/>
            <a:ext cx="2456331" cy="403413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43B21E77-ADCA-4503-95FF-5855E5C6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533" y="6055169"/>
            <a:ext cx="5497946" cy="3693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Выполните тест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перейдя по ссылке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8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E44107-219B-4EFF-ABC8-47D42682FD90}"/>
              </a:ext>
            </a:extLst>
          </p:cNvPr>
          <p:cNvSpPr txBox="1"/>
          <p:nvPr/>
        </p:nvSpPr>
        <p:spPr>
          <a:xfrm>
            <a:off x="3884891" y="6359564"/>
            <a:ext cx="4823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8EF7"/>
                </a:solidFill>
                <a:hlinkClick r:id="rId4"/>
              </a:rPr>
              <a:t>https://onlinetestpad.com/hoin4irhxrpdc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29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C52E34-C656-4655-8505-A614E8E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2" y="365126"/>
            <a:ext cx="8647545" cy="9464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Выполните тестовые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CB0F09-B056-4F4A-A57E-98F6BE926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56" y="1751734"/>
            <a:ext cx="8647544" cy="22199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Вариант 1.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3E8EF7"/>
                </a:solidFill>
                <a:effectLst/>
                <a:latin typeface="Roboto"/>
                <a:hlinkClick r:id="rId2"/>
              </a:rPr>
              <a:t>https://onlinetestpad.com/ho72dueihypvm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Вариант 2.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3E8EF7"/>
                </a:solidFill>
                <a:effectLst/>
                <a:latin typeface="Roboto"/>
                <a:hlinkClick r:id="rId3"/>
              </a:rPr>
              <a:t>https://onlinetestpad.com/ho5psmfqp72lk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93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31197-259F-46B9-9429-9D78DD26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9" y="2451297"/>
            <a:ext cx="8760822" cy="42843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Построение графика функции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|ln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5313F55-51FC-45BE-A830-CE002917A6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83" y="2879735"/>
                <a:ext cx="4918293" cy="3862378"/>
              </a:xfrm>
            </p:spPr>
            <p:txBody>
              <a:bodyPr>
                <a:normAutofit/>
              </a:bodyPr>
              <a:lstStyle/>
              <a:p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Построим график функции </a:t>
                </a:r>
                <a:r>
                  <a:rPr lang="en-US" sz="20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0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sz="2000" b="1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ru-RU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. </a:t>
                </a:r>
              </a:p>
              <a:p>
                <a:pPr marL="268288" indent="0"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Напомним, что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 </a:t>
                </a:r>
                <a:r>
                  <a:rPr lang="en-US" sz="20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 – натуральный логарифм, его основанием служит число </a:t>
                </a:r>
                <a:r>
                  <a:rPr lang="ru-RU" sz="20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14:m>
                  <m:oMath xmlns:m="http://schemas.openxmlformats.org/officeDocument/2006/math">
                    <m:r>
                      <a:rPr lang="ru-RU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2,7</a:t>
                </a:r>
                <a:r>
                  <a:rPr lang="ru-RU" sz="2000" i="1" dirty="0">
                    <a:solidFill>
                      <a:schemeClr val="accent1">
                        <a:lumMod val="50000"/>
                      </a:schemeClr>
                    </a:solidFill>
                  </a:rPr>
                  <a:t>. 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Для ориентировки мы используем две контрольные точки:</a:t>
                </a:r>
              </a:p>
              <a:p>
                <a:pPr marL="268288" indent="0"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(1; 0) 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и 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0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1)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Оставим без изменения ту часть графика, которая лежит не ниже оси </a:t>
                </a:r>
                <a:r>
                  <a:rPr lang="ru-RU" sz="20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Ох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, а ту часть графика, которая лежит ниже оси </a:t>
                </a:r>
                <a:r>
                  <a:rPr lang="ru-RU" sz="20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Ох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 (пунктирная линия), отразим симметрично относительно оси</a:t>
                </a:r>
                <a:r>
                  <a:rPr lang="ru-RU" sz="20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ru-RU" sz="20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Ох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. </a:t>
                </a:r>
              </a:p>
              <a:p>
                <a:pPr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Получим график функции </a:t>
                </a:r>
                <a:r>
                  <a:rPr lang="en-US" sz="20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|ln </a:t>
                </a:r>
                <a:r>
                  <a:rPr lang="en-US" sz="20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accent1">
                        <a:lumMod val="50000"/>
                      </a:schemeClr>
                    </a:solidFill>
                  </a:rPr>
                  <a:t>    (сплошная линия).</a:t>
                </a:r>
                <a:endParaRPr lang="ru-RU" sz="200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15313F55-51FC-45BE-A830-CE002917A6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83" y="2879735"/>
                <a:ext cx="4918293" cy="3862378"/>
              </a:xfrm>
              <a:blipFill>
                <a:blip r:embed="rId2" cstate="print"/>
                <a:stretch>
                  <a:fillRect l="-1115" t="-1735" r="-2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0A179D-4D8E-464F-9ED7-73CF5B4A25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4376" y="3383326"/>
            <a:ext cx="3995016" cy="285519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AA175EE-F8B8-4CA8-94F4-9EEF110DCE5D}"/>
              </a:ext>
            </a:extLst>
          </p:cNvPr>
          <p:cNvSpPr txBox="1">
            <a:spLocks/>
          </p:cNvSpPr>
          <p:nvPr/>
        </p:nvSpPr>
        <p:spPr>
          <a:xfrm>
            <a:off x="121921" y="115744"/>
            <a:ext cx="2262691" cy="48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Вспомним!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A86559-5291-46FF-A787-3BA9F927E5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93" y="619479"/>
            <a:ext cx="8292849" cy="18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9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611FD5-780C-4D24-9357-D78CB32F2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21106"/>
            <a:ext cx="3783106" cy="396077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Построим график функции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Всю часть графика, расположенную в правой полуплоскости, оставим без изменения.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Добавим линию, симметричную построенной относительно оси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ординат.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Получим график функции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ln |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   (объединение двух линий).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465997-F009-4350-B837-3561B1FCCE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1729" y="3373654"/>
            <a:ext cx="5365173" cy="208834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B3616AC-7C96-4355-978E-EA0E43BD174D}"/>
              </a:ext>
            </a:extLst>
          </p:cNvPr>
          <p:cNvSpPr txBox="1">
            <a:spLocks/>
          </p:cNvSpPr>
          <p:nvPr/>
        </p:nvSpPr>
        <p:spPr>
          <a:xfrm>
            <a:off x="191589" y="2451297"/>
            <a:ext cx="8760822" cy="428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Построение графика функции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AE75885-E746-406F-8B3E-FA00E73EBD05}"/>
              </a:ext>
            </a:extLst>
          </p:cNvPr>
          <p:cNvSpPr txBox="1">
            <a:spLocks/>
          </p:cNvSpPr>
          <p:nvPr/>
        </p:nvSpPr>
        <p:spPr>
          <a:xfrm>
            <a:off x="121921" y="115744"/>
            <a:ext cx="2262691" cy="48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Вспомним!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215F480-E8BA-49E0-86D7-D175D9BFB7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9077" y="547863"/>
            <a:ext cx="7426107" cy="19807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CB0A40-24EC-4309-A70D-5CDC80951B7D}"/>
              </a:ext>
            </a:extLst>
          </p:cNvPr>
          <p:cNvSpPr txBox="1"/>
          <p:nvPr/>
        </p:nvSpPr>
        <p:spPr>
          <a:xfrm>
            <a:off x="4438026" y="6488668"/>
            <a:ext cx="4867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https://learningapps.org/watch?v=p1fem5a9j20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2FDF50-83FB-4AC7-B4A4-FC55CD52BB3E}"/>
              </a:ext>
            </a:extLst>
          </p:cNvPr>
          <p:cNvSpPr txBox="1"/>
          <p:nvPr/>
        </p:nvSpPr>
        <p:spPr>
          <a:xfrm>
            <a:off x="4438026" y="6222292"/>
            <a:ext cx="33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Выполните задание по ссылке:</a:t>
            </a:r>
          </a:p>
        </p:txBody>
      </p:sp>
    </p:spTree>
    <p:extLst>
      <p:ext uri="{BB962C8B-B14F-4D97-AF65-F5344CB8AC3E}">
        <p14:creationId xmlns:p14="http://schemas.microsoft.com/office/powerpoint/2010/main" xmlns="" val="38830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5175</TotalTime>
  <Words>422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Логарифмическая функция</vt:lpstr>
      <vt:lpstr>Слайд 3</vt:lpstr>
      <vt:lpstr>Слайд 4</vt:lpstr>
      <vt:lpstr>Слайд 5</vt:lpstr>
      <vt:lpstr>Слайд 6</vt:lpstr>
      <vt:lpstr>Выполните тестовые задания</vt:lpstr>
      <vt:lpstr>Построение графика функции y = |ln x|</vt:lpstr>
      <vt:lpstr>Слайд 9</vt:lpstr>
      <vt:lpstr>Оценивание результатов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</dc:title>
  <dc:creator>Людмила Пащенина</dc:creator>
  <cp:lastModifiedBy>Мария</cp:lastModifiedBy>
  <cp:revision>170</cp:revision>
  <dcterms:created xsi:type="dcterms:W3CDTF">2020-06-19T11:06:54Z</dcterms:created>
  <dcterms:modified xsi:type="dcterms:W3CDTF">2020-09-23T16:59:20Z</dcterms:modified>
</cp:coreProperties>
</file>