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AE3E8-A2CF-442C-A031-5B822613E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9AD695-B787-4110-9881-478DF8F0C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1CA25-998B-40BE-9243-89E090AE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BD7F5-96F1-4027-BBFE-795ACFDF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CBD79-8900-4AE6-8868-8C5214C7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3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0BAB0-167C-4707-9D37-ECCF769A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A8143-1A63-40C7-B330-61784E693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B47C4-2A06-4A14-91BB-88AF3304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E071F-8D5C-477E-9024-079F5A72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C44A3-E4B2-4EE7-A7A6-70EFB3E2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AD1D0A-1A32-4825-87AE-F6D62555D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BB55F2-4CB4-4036-9376-C80D426F4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935BF-9D6A-4185-BD42-ED253B0C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45E644-1DCD-44EB-978D-3ACAB4D1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5E9E6-43AD-4DE6-8DD4-F7A1D433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3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3A1A3-A448-4AC4-A2A7-5864A5AB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1AEE7-4FE1-49ED-92A1-637BD4F3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59E68-24A6-45F9-9C3F-A677ED7F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A24B-525F-48B0-95BA-94FFB878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C574C-339A-4B43-B9B8-A577D5ED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8347C-D36D-4468-87DA-D92F0DE8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10F05A-FC91-49DB-961D-15F97638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9E9D4-FF4F-4A0C-9E73-088CEB4A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7EFDB-3BEC-4F8C-8918-6B651251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C24BE-DAD1-4199-A4F9-00258567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3E58C-8058-4287-A3EE-16C9F870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BA698-D89C-49CD-80ED-2CD7B76F2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A9FEF-3656-450C-B483-E27964C0E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7F31D-4FB2-4552-A679-9C49A6C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DA2C85-1F76-4416-A8D1-B548B48C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6DDD4-C411-4C95-9F59-C34D18D1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5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BA378-4196-41FB-A88F-6CFAEF30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35EF9-87ED-4CA3-8F84-E915A690A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12F1B6-9B30-48C8-8C93-95F501DF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D6E41D-6D71-4233-8152-BBAC745EA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02C3B6-60A0-4F23-9AD4-E8BABEDF4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DE6CD6-B65E-4B16-A2FD-C99384AF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40AF1E-8BC5-4B85-A28F-B1C6EF98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1B6936-9B60-4AE6-8354-BADAAF56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0BD3A-9896-46D5-ADFC-DDD32E8B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59B916-36F3-480E-B6E6-CD61F85D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A2B5CC-6A7B-4104-95CC-511265D3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966BDA-B561-4E04-99BF-9587FDC1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0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A99840-582C-4C22-8A2B-2D227757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BF9288-0679-418D-8FC9-A9B67485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0BEE6-0D6E-4BB8-8834-59CC8EB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6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E9D2B-505F-444A-AB6D-3521CAB1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E485C-2168-473D-ADC2-431BE676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C87F9A-06DD-4D2F-AE70-C60C00484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5713DF-65F2-47DB-BE56-ED6923C1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C91512-6553-4EFA-AA0F-D293BEB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445BE-39B0-4FA4-BE4F-9D547348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1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6D1CF-F259-4B51-88A7-ABAF819A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D54C2E-25C3-4109-A9E6-C457B15AD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9B8B5E-8447-468B-97CA-4708D48E7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A7BBF4-7E5D-46FB-B325-5E25664A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B5B835-8A1F-476A-BA3B-2C2136A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2324A-4DBB-4DC8-9B7C-CD9134DC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CC307-CAA5-4B57-B264-951695CB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0A0386-F7BA-4C33-AF25-D3FD24C4F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A845F-FED5-4348-B02E-52C0A34CB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482A-D25D-4D67-AEBB-2196D59EF0B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411B0-6BB5-4485-A4AB-65BC7B2E3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ACD87-0B3F-45C7-BB24-381EB0465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CAD8-62D8-478B-B95C-CDAA367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2.bp.blogspot.com/-JghMpZ3rAI8/WBjS3JQ3hLI/AAAAAAAABJQ/Kfugdbknm6kutQCqn7vJRqprkO3bOG7fACLcB/w1200-h630-p-k-no-nu/0_ee415_4e1cc37d_orig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DA12-60EE-4138-A182-B7BA2DF3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44" y="207963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/>
              <a:t>Урок 1. Ты — школьник         </a:t>
            </a:r>
            <a:r>
              <a:rPr lang="ru-RU" sz="4800" b="1" dirty="0"/>
              <a:t>(как учебник поможет нам учиться)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33D5E-5B4F-4E57-AB32-6F59E11B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95563"/>
            <a:ext cx="9144000" cy="833437"/>
          </a:xfrm>
        </p:spPr>
        <p:txBody>
          <a:bodyPr>
            <a:normAutofit/>
          </a:bodyPr>
          <a:lstStyle/>
          <a:p>
            <a:r>
              <a:rPr lang="ru-RU" sz="4000" dirty="0"/>
              <a:t>Предмет Окружающий мир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E8D1A2-F0BC-412F-A1B6-EAEEFDF0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81" y="3429000"/>
            <a:ext cx="5954233" cy="31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6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EC93-B470-4BA6-8442-0DD676CD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698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+mn-lt"/>
              </a:rPr>
              <a:t>5. Применяю в жизни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9957E3-AAC1-402B-BCB8-C459D3C7A10C}"/>
              </a:ext>
            </a:extLst>
          </p:cNvPr>
          <p:cNvSpPr/>
          <p:nvPr/>
        </p:nvSpPr>
        <p:spPr>
          <a:xfrm>
            <a:off x="696685" y="902295"/>
            <a:ext cx="4942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Эта часть (этап) нашего урока называется 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Применяю в жизни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». На нём мы будем учиться использовать полученные в школе знания и умения в своей жизни.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DBEC07-A64F-4ECF-8BE1-E3D8DAF93531}"/>
              </a:ext>
            </a:extLst>
          </p:cNvPr>
          <p:cNvSpPr/>
          <p:nvPr/>
        </p:nvSpPr>
        <p:spPr>
          <a:xfrm>
            <a:off x="696685" y="3695673"/>
            <a:ext cx="4539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ПРИМЕР: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Расскажите, что изображено на рисунке. Постарайтесь при этом использовать слова «природа» и «человек».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78FC8-1960-4B81-AF38-8BDCA76E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2" y="3007824"/>
            <a:ext cx="5939818" cy="4811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E1C54A-6939-4CCA-BEF8-3B82D5CC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18" y="729343"/>
            <a:ext cx="5976239" cy="59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3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13AD-9AA1-4A41-AE9D-AD8AD8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69183"/>
            <a:ext cx="10515600" cy="72344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6. Расскажу о результатах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03CFD-DEC2-442E-AF87-B6C815F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085397"/>
            <a:ext cx="518159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А теперь наступает последняя часть нашего урока, которая называется «</a:t>
            </a:r>
            <a:r>
              <a:rPr lang="ru-RU" b="1" dirty="0"/>
              <a:t>Расскажу о результатах</a:t>
            </a:r>
            <a:r>
              <a:rPr lang="ru-RU" dirty="0"/>
              <a:t>».  Объясните мне, что нового вы узнали? Что вам понравилось сегодня на уроке?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5D470-3EC9-48C0-92C5-953C38CB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07" y="578753"/>
            <a:ext cx="5790685" cy="38623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872330-86B2-4419-8A6C-E237FDAB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3989868"/>
            <a:ext cx="3356344" cy="25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0476-91BE-4E98-A8E1-6CB90175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Использованные материалы: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B9EAD-C4DF-482C-8613-16AB7A768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https://2.bp.blogspot.com/-JghMpZ3rAI8/WBjS3JQ3hLI/AAAAAAAABJQ/Kfugdbknm6kutQCqn7vJRqprkO3bOG7fACLcB/w1200-h630-p-k-no-nu/0_ee415_4e1cc37d_orig.png</a:t>
            </a:r>
            <a:endParaRPr lang="ru-RU" sz="1800" dirty="0"/>
          </a:p>
          <a:p>
            <a:r>
              <a:rPr lang="en-US" sz="1800" dirty="0"/>
              <a:t>https://www.culture.ru/events/376880/master-klass-sokhranim-planetu-zdorovoi#materials</a:t>
            </a:r>
          </a:p>
          <a:p>
            <a:r>
              <a:rPr lang="en-US" sz="1800" dirty="0"/>
              <a:t>https://www.yaklass.by/p/chelovek-i-mir/1-klass/priroda-i-chelovek-10614/chto-takoe-priroda-zhivaia-i-nezhivaia-priroda-10606/re-9e1bad9f-b564-499f-b392-7b70f990b25e?ViewMode=prsnt</a:t>
            </a:r>
          </a:p>
          <a:p>
            <a:r>
              <a:rPr lang="en-US" sz="1800" dirty="0"/>
              <a:t>https://infourok.ru/moya-pedagogicheskaya-nahodka-lepbuk-kak-sovremennoe-sredstvo-obucheniya-i-vospitaniya-v-usloviyah-realizacii-fgos-do-4202509.html</a:t>
            </a:r>
          </a:p>
          <a:p>
            <a:r>
              <a:rPr lang="en-US" sz="1800" dirty="0"/>
              <a:t>http://900igr.net/kartinka/pedagogika/fgos-otsenka-protsessa-dostizhenija-predmetnykh-metapredmetnykh-lichnostnykh-rezultatov-247157/sistema-otsenivanija-obrazovatelnykh-rezultatov-39.html</a:t>
            </a:r>
          </a:p>
          <a:p>
            <a:r>
              <a:rPr lang="en-US" sz="1800" dirty="0"/>
              <a:t>https://yandex.com/collections/card/586f83701e37f6e0d077f418/</a:t>
            </a:r>
          </a:p>
        </p:txBody>
      </p:sp>
    </p:spTree>
    <p:extLst>
      <p:ext uri="{BB962C8B-B14F-4D97-AF65-F5344CB8AC3E}">
        <p14:creationId xmlns:p14="http://schemas.microsoft.com/office/powerpoint/2010/main" val="181312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8BFD6-C882-4E3B-99A7-C1FEB975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1"/>
            <a:ext cx="10515600" cy="802501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1. Вспоминаем то, что знаем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0ADFB-B82E-4ABE-8A96-61922831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208314"/>
            <a:ext cx="6955971" cy="538389"/>
          </a:xfrm>
        </p:spPr>
        <p:txBody>
          <a:bodyPr/>
          <a:lstStyle/>
          <a:p>
            <a:r>
              <a:rPr lang="ru-RU" dirty="0"/>
              <a:t>Что означают слова «окружающий мир»?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5D0F7BF-2246-4B4D-9AAD-E0490D7C96BF}"/>
              </a:ext>
            </a:extLst>
          </p:cNvPr>
          <p:cNvSpPr txBox="1">
            <a:spLocks/>
          </p:cNvSpPr>
          <p:nvPr/>
        </p:nvSpPr>
        <p:spPr>
          <a:xfrm>
            <a:off x="577896" y="3194019"/>
            <a:ext cx="6955971" cy="79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вы узнали о том, что нас окружает?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448562-13D0-434F-8A1C-49EF448B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3" y="3888581"/>
            <a:ext cx="2007055" cy="2059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A12698-257F-4C8D-A33F-6D5F8B2A2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296" y="3591348"/>
            <a:ext cx="2254807" cy="2456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61F3F3-8902-4F71-B51A-B485757A3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71" y="3974478"/>
            <a:ext cx="4547102" cy="20598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30E7B5-38A4-480A-B7AA-33B2CC7AB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6" y="3888581"/>
            <a:ext cx="2011966" cy="205987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B4C4C16-07B3-4CED-8F8A-35C0F543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00" y="822118"/>
            <a:ext cx="3443472" cy="25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98F539-C3B9-4217-862E-291E0575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612" y="423673"/>
            <a:ext cx="5138056" cy="2964090"/>
          </a:xfrm>
        </p:spPr>
        <p:txBody>
          <a:bodyPr/>
          <a:lstStyle/>
          <a:p>
            <a:r>
              <a:rPr lang="ru-RU" dirty="0"/>
              <a:t>Чем же будут отличаться уроки «окружающего мира» от уроков по другим предметам? </a:t>
            </a:r>
          </a:p>
          <a:p>
            <a:r>
              <a:rPr lang="ru-RU" dirty="0"/>
              <a:t>Чем же будет отличаться ваша жизнь в школе от жизни в детском саду?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BEC641-AB52-4FBA-98DB-E5BF2BBB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539" y="4900442"/>
            <a:ext cx="1991510" cy="17058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1AC08-8B45-40B7-B64D-AA9E38E8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51" y="4992046"/>
            <a:ext cx="2307184" cy="1705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A953C-3B8B-4882-B3E8-EB0B705B7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33" y="4941331"/>
            <a:ext cx="958010" cy="90363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E1BA434-AC7D-4A44-94FF-52237A5A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5" y="282850"/>
            <a:ext cx="6901849" cy="97988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2. Не могу понять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B07127-F1F9-4D17-8F8F-BDF5A1B4A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39"/>
          <a:stretch/>
        </p:blipFill>
        <p:spPr>
          <a:xfrm>
            <a:off x="2494276" y="4001074"/>
            <a:ext cx="4473601" cy="269681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9DAE76E-AF7D-482F-8B7F-AFBFB53C3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/>
          <a:stretch/>
        </p:blipFill>
        <p:spPr bwMode="auto">
          <a:xfrm>
            <a:off x="447333" y="1810082"/>
            <a:ext cx="4077932" cy="24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3A542A-2C94-44C3-BDEB-B1BB34D91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311" y="3041961"/>
            <a:ext cx="2961279" cy="16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ABCAF-4761-4B5C-BD82-C6F7B433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34498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 (1)</a:t>
            </a:r>
            <a:r>
              <a:rPr lang="ru-RU" sz="3600" dirty="0">
                <a:latin typeface="+mn-lt"/>
              </a:rPr>
              <a:t> </a:t>
            </a:r>
            <a:endParaRPr lang="ru-RU" sz="3600" strike="sngStrike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BBB79-D22B-4D06-AABC-869F6532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710" y="4887685"/>
            <a:ext cx="10308089" cy="16001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- Познакомьтесь с героями учебника. Это первоклассница Катя, её младший брат Костя и дедушка-учёный.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- Как вы думаете, как нам будет помогать каждый из них?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9D6CAB-DB9F-4D0B-A97B-714A0126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10" y="857479"/>
            <a:ext cx="93821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6DEE61-7F82-40A8-9419-95DF5B78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4415516"/>
            <a:ext cx="10308770" cy="217566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Какие профессии изображены на рисунке? А какие ещё вы знаете профессии? </a:t>
            </a:r>
          </a:p>
          <a:p>
            <a:pPr>
              <a:buFontTx/>
              <a:buChar char="-"/>
            </a:pPr>
            <a:r>
              <a:rPr lang="ru-RU" dirty="0"/>
              <a:t>А какая профессия у Кати? Что она делает? А у вас какая профессия?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49072-465A-4465-889F-58BEFC1D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7" y="972344"/>
            <a:ext cx="9667875" cy="302895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4C6598-8DF4-430D-A0C6-6366CB64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34498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 </a:t>
            </a:r>
            <a:r>
              <a:rPr lang="ru-RU" sz="3600" dirty="0">
                <a:latin typeface="+mn-lt"/>
              </a:rPr>
              <a:t>(2)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F02509A-11CA-481D-9AE1-EF60BEEB62D0}"/>
              </a:ext>
            </a:extLst>
          </p:cNvPr>
          <p:cNvSpPr/>
          <p:nvPr/>
        </p:nvSpPr>
        <p:spPr>
          <a:xfrm>
            <a:off x="3646714" y="762002"/>
            <a:ext cx="3657600" cy="30289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3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C3FF6C-A2F2-4F6D-AD83-7291869C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3" y="1384072"/>
            <a:ext cx="5900057" cy="5092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- Как вы думаете, уроки по каким школьным предметам изображены на рисунке в рамке? Чему ребята научатся на этих уроках? </a:t>
            </a:r>
          </a:p>
          <a:p>
            <a:pPr marL="0" indent="0">
              <a:buNone/>
            </a:pPr>
            <a:r>
              <a:rPr lang="ru-RU" sz="3200" dirty="0"/>
              <a:t>- А теперь давайте выясним, что изучают дети на уроках окружающего мира. Посмотрите на рисунки и выскажите свои предположения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39E9E1-F575-4EC8-A088-175A2A76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3769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</a:t>
            </a:r>
            <a:r>
              <a:rPr lang="ru-RU" sz="3600" dirty="0">
                <a:latin typeface="+mn-lt"/>
              </a:rPr>
              <a:t> (3)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7ED721-6260-4917-9741-617AC9C7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2" y="762002"/>
            <a:ext cx="5246914" cy="1311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9CF731-2F40-40E9-A76F-CA06B589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2405412"/>
            <a:ext cx="5246914" cy="42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98F539-C3B9-4217-862E-291E0575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97085"/>
            <a:ext cx="11103428" cy="296091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Давайте вспомним, как мы с вами сегодня узнавали новое и сформулируем правила нашей учёбы. В первой ситуации мы </a:t>
            </a:r>
            <a:r>
              <a:rPr lang="ru-RU" b="1" dirty="0"/>
              <a:t>вспоминали</a:t>
            </a:r>
            <a:r>
              <a:rPr lang="ru-RU" dirty="0"/>
              <a:t> о том, откуда вы так много знаете, кто вам это все рассказал. Во второй ситуации мы пытались понять, что и как мы будем делать на уроках окружающего мира в школе. </a:t>
            </a:r>
          </a:p>
          <a:p>
            <a:pPr>
              <a:buFontTx/>
              <a:buChar char="-"/>
            </a:pPr>
            <a:r>
              <a:rPr lang="ru-RU" dirty="0"/>
              <a:t>Как мы назовём каждую из ситуаций? Какую назовём «</a:t>
            </a:r>
            <a:r>
              <a:rPr lang="ru-RU" b="1" dirty="0"/>
              <a:t>Вспоминаем то, что знаем</a:t>
            </a:r>
            <a:r>
              <a:rPr lang="ru-RU" dirty="0"/>
              <a:t>», а какую -  «</a:t>
            </a:r>
            <a:r>
              <a:rPr lang="ru-RU" b="1" dirty="0"/>
              <a:t>Не могу понять</a:t>
            </a:r>
            <a:r>
              <a:rPr lang="ru-RU" dirty="0"/>
              <a:t>». 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62E536-4F5A-44DE-8245-0BC3B650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43" y="1091293"/>
            <a:ext cx="7391400" cy="215265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C6C16D3-ACB3-483B-8786-2594A9FA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3769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 </a:t>
            </a:r>
            <a:r>
              <a:rPr lang="ru-RU" sz="3600" dirty="0">
                <a:latin typeface="+mn-lt"/>
              </a:rPr>
              <a:t>(4) </a:t>
            </a:r>
          </a:p>
        </p:txBody>
      </p:sp>
    </p:spTree>
    <p:extLst>
      <p:ext uri="{BB962C8B-B14F-4D97-AF65-F5344CB8AC3E}">
        <p14:creationId xmlns:p14="http://schemas.microsoft.com/office/powerpoint/2010/main" val="68631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5DD56C-AADB-41A9-AE5F-25977BF3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396"/>
            <a:ext cx="10515600" cy="22565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Посмотрите теперь на эти рисунки. На них изображена деятельность учеников во время третьей части (этапа) нашего урока, который мы назовём «</a:t>
            </a:r>
            <a:r>
              <a:rPr lang="ru-RU" b="1" dirty="0"/>
              <a:t>Ищу решение сам или с друзьями</a:t>
            </a:r>
            <a:r>
              <a:rPr lang="ru-RU" dirty="0"/>
              <a:t>». Как они могут узнать что-то новое?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F2367FC-85F6-4913-95F1-538F28EB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3769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3. </a:t>
            </a:r>
            <a:r>
              <a:rPr lang="ru-RU" sz="3600" b="1" dirty="0"/>
              <a:t>Ищу решение сам или с друзьями </a:t>
            </a:r>
            <a:r>
              <a:rPr lang="ru-RU" sz="3600" dirty="0">
                <a:latin typeface="+mn-lt"/>
              </a:rPr>
              <a:t>(5)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0B3C3D-E419-4437-80BF-657C82E7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54" y="1174296"/>
            <a:ext cx="9994446" cy="23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8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96F872-8398-4E48-BF85-CC0EF43A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57" y="681272"/>
            <a:ext cx="10983686" cy="18210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Четвёртая часть (этап) нашего урока будет называться «</a:t>
            </a:r>
            <a:r>
              <a:rPr lang="ru-RU" b="1" dirty="0"/>
              <a:t>Тренируюсь</a:t>
            </a:r>
            <a:r>
              <a:rPr lang="ru-RU" dirty="0"/>
              <a:t>». Это значит вам нужно самим попробовать найти решение, вспомнив то, что вы уже знаете: новые знания можно узнать или побеседовав друг с другом и учителем, или прочитав о них в учебнике.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293E87-B166-4C45-99C7-45E47850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3769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4.  Тренируюсь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EF0E97-30F8-4177-96B1-86E056FCFAAE}"/>
              </a:ext>
            </a:extLst>
          </p:cNvPr>
          <p:cNvSpPr/>
          <p:nvPr/>
        </p:nvSpPr>
        <p:spPr>
          <a:xfrm>
            <a:off x="5497286" y="2831638"/>
            <a:ext cx="6096000" cy="3785652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 теперь потренируйтесь и изучите все условные обозначения учебника.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Найдите, как обозначаются вопросы для повторения, ответы на которые вы.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 как обозначены вопросы и задания для обсуждения?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 что можно узнать о задании, рассматривая разные голубые кружки? Что означает звёздочка около слова?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DA26B-F62C-40C4-81BA-FA30AE6C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1" y="2666999"/>
            <a:ext cx="4713913" cy="40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3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651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Урок 1. Ты — школьник         (как учебник поможет нам учиться)</vt:lpstr>
      <vt:lpstr>1. Вспоминаем то, что знаем </vt:lpstr>
      <vt:lpstr>2. Не могу понять </vt:lpstr>
      <vt:lpstr>3. Ищу решение сам или с друзьями (1) </vt:lpstr>
      <vt:lpstr>3. Ищу решение сам или с друзьями (2) </vt:lpstr>
      <vt:lpstr>3. Ищу решение сам или с друзьями (3) </vt:lpstr>
      <vt:lpstr>3. Ищу решение сам или с друзьями (4) </vt:lpstr>
      <vt:lpstr>3. Ищу решение сам или с друзьями (5) </vt:lpstr>
      <vt:lpstr>4.  Тренируюсь</vt:lpstr>
      <vt:lpstr>5. Применяю в жизни</vt:lpstr>
      <vt:lpstr>6. Расскажу о результатах</vt:lpstr>
      <vt:lpstr>Использованные материалы: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Ты — школьник         (как учебник поможет нам учиться)</dc:title>
  <dc:creator>Вахрушев Александр</dc:creator>
  <cp:lastModifiedBy>Вахрушев Александр</cp:lastModifiedBy>
  <cp:revision>23</cp:revision>
  <dcterms:created xsi:type="dcterms:W3CDTF">2020-04-21T08:31:02Z</dcterms:created>
  <dcterms:modified xsi:type="dcterms:W3CDTF">2020-07-24T18:02:04Z</dcterms:modified>
</cp:coreProperties>
</file>