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398" r:id="rId2"/>
    <p:sldId id="271" r:id="rId3"/>
    <p:sldId id="399" r:id="rId4"/>
    <p:sldId id="386" r:id="rId5"/>
    <p:sldId id="380" r:id="rId6"/>
    <p:sldId id="276" r:id="rId7"/>
    <p:sldId id="279" r:id="rId8"/>
    <p:sldId id="280" r:id="rId9"/>
    <p:sldId id="377" r:id="rId10"/>
    <p:sldId id="400" r:id="rId11"/>
    <p:sldId id="344" r:id="rId12"/>
    <p:sldId id="345" r:id="rId13"/>
    <p:sldId id="346" r:id="rId14"/>
    <p:sldId id="347" r:id="rId15"/>
    <p:sldId id="348" r:id="rId16"/>
    <p:sldId id="387" r:id="rId17"/>
    <p:sldId id="388" r:id="rId18"/>
    <p:sldId id="349" r:id="rId19"/>
    <p:sldId id="350" r:id="rId20"/>
    <p:sldId id="383" r:id="rId21"/>
    <p:sldId id="355" r:id="rId22"/>
    <p:sldId id="356" r:id="rId23"/>
    <p:sldId id="353" r:id="rId24"/>
    <p:sldId id="382" r:id="rId25"/>
    <p:sldId id="378" r:id="rId26"/>
    <p:sldId id="351" r:id="rId27"/>
    <p:sldId id="352" r:id="rId28"/>
    <p:sldId id="339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59" r:id="rId37"/>
    <p:sldId id="384" r:id="rId38"/>
    <p:sldId id="385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284" r:id="rId50"/>
    <p:sldId id="285" r:id="rId51"/>
    <p:sldId id="286" r:id="rId52"/>
    <p:sldId id="287" r:id="rId53"/>
    <p:sldId id="333" r:id="rId54"/>
    <p:sldId id="289" r:id="rId55"/>
    <p:sldId id="401" r:id="rId56"/>
    <p:sldId id="402" r:id="rId57"/>
    <p:sldId id="403" r:id="rId58"/>
    <p:sldId id="334" r:id="rId59"/>
    <p:sldId id="297" r:id="rId60"/>
    <p:sldId id="298" r:id="rId61"/>
    <p:sldId id="304" r:id="rId62"/>
    <p:sldId id="305" r:id="rId63"/>
    <p:sldId id="306" r:id="rId64"/>
    <p:sldId id="307" r:id="rId65"/>
    <p:sldId id="312" r:id="rId66"/>
    <p:sldId id="332" r:id="rId67"/>
    <p:sldId id="314" r:id="rId68"/>
    <p:sldId id="316" r:id="rId69"/>
    <p:sldId id="317" r:id="rId70"/>
    <p:sldId id="319" r:id="rId71"/>
    <p:sldId id="320" r:id="rId72"/>
    <p:sldId id="322" r:id="rId73"/>
    <p:sldId id="324" r:id="rId74"/>
    <p:sldId id="379" r:id="rId75"/>
  </p:sldIdLst>
  <p:sldSz cx="9144000" cy="6858000" type="screen4x3"/>
  <p:notesSz cx="6858000" cy="9144000"/>
  <p:custDataLst>
    <p:tags r:id="rId7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" initials="ЛГ" lastIdx="4" clrIdx="0">
    <p:extLst>
      <p:ext uri="{19B8F6BF-5375-455C-9EA6-DF929625EA0E}">
        <p15:presenceInfo xmlns:p15="http://schemas.microsoft.com/office/powerpoint/2012/main" userId="Л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-192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59520-595D-4F5E-AC5B-B99BD8E1042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CAE6-5F4C-49BD-814F-00B0509FD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5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7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6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8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5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8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5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7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8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3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4DB7-6B24-41C3-BBFA-D1F3C4B8B4C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2.wmf"/><Relationship Id="rId9" Type="http://schemas.openxmlformats.org/officeDocument/2006/relationships/image" Target="../media/image11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4.png"/><Relationship Id="rId7" Type="http://schemas.openxmlformats.org/officeDocument/2006/relationships/image" Target="../media/image162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tmp"/><Relationship Id="rId13" Type="http://schemas.openxmlformats.org/officeDocument/2006/relationships/image" Target="../media/image179.tmp"/><Relationship Id="rId3" Type="http://schemas.openxmlformats.org/officeDocument/2006/relationships/image" Target="../media/image172.png"/><Relationship Id="rId7" Type="http://schemas.openxmlformats.org/officeDocument/2006/relationships/image" Target="../media/image171.wmf"/><Relationship Id="rId12" Type="http://schemas.openxmlformats.org/officeDocument/2006/relationships/image" Target="../media/image178.tmp"/><Relationship Id="rId17" Type="http://schemas.openxmlformats.org/officeDocument/2006/relationships/image" Target="../media/image182.tm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74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77.tmp"/><Relationship Id="rId4" Type="http://schemas.openxmlformats.org/officeDocument/2006/relationships/image" Target="../media/image173.png"/><Relationship Id="rId9" Type="http://schemas.openxmlformats.org/officeDocument/2006/relationships/image" Target="../media/image176.tmp"/><Relationship Id="rId14" Type="http://schemas.openxmlformats.org/officeDocument/2006/relationships/image" Target="../media/image180.tm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tmp"/><Relationship Id="rId5" Type="http://schemas.openxmlformats.org/officeDocument/2006/relationships/image" Target="../media/image185.tmp"/><Relationship Id="rId4" Type="http://schemas.openxmlformats.org/officeDocument/2006/relationships/image" Target="../media/image18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tmp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tmp"/><Relationship Id="rId12" Type="http://schemas.openxmlformats.org/officeDocument/2006/relationships/image" Target="../media/image199.tmp"/><Relationship Id="rId2" Type="http://schemas.openxmlformats.org/officeDocument/2006/relationships/image" Target="../media/image189.png"/><Relationship Id="rId16" Type="http://schemas.openxmlformats.org/officeDocument/2006/relationships/image" Target="../media/image20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8.tmp"/><Relationship Id="rId5" Type="http://schemas.openxmlformats.org/officeDocument/2006/relationships/image" Target="../media/image192.png"/><Relationship Id="rId15" Type="http://schemas.openxmlformats.org/officeDocument/2006/relationships/image" Target="../media/image202.tmp"/><Relationship Id="rId10" Type="http://schemas.openxmlformats.org/officeDocument/2006/relationships/image" Target="../media/image197.tmp"/><Relationship Id="rId4" Type="http://schemas.openxmlformats.org/officeDocument/2006/relationships/image" Target="../media/image191.png"/><Relationship Id="rId9" Type="http://schemas.openxmlformats.org/officeDocument/2006/relationships/image" Target="../media/image196.tmp"/><Relationship Id="rId14" Type="http://schemas.openxmlformats.org/officeDocument/2006/relationships/image" Target="../media/image20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5" y="296091"/>
            <a:ext cx="7524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ОБУЧЕНИЕ РЕШЕНИЮ ЗАДАЧ МЕТОДОМ ИХ ПОСТАНОВКИ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(Метод исследования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ключевых ситуаций)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275" y="2671725"/>
            <a:ext cx="7524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ИССЛЕДОВАТЕЛЬСКИЙ ПОДХОД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ПРИ ОБУЧЕНИИ ФИЗИКЕ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275" y="4230869"/>
            <a:ext cx="752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Л. Э. </a:t>
            </a:r>
            <a:r>
              <a:rPr lang="ru-RU" sz="3600" b="1" dirty="0" err="1">
                <a:solidFill>
                  <a:srgbClr val="002060"/>
                </a:solidFill>
              </a:rPr>
              <a:t>Генденштейн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83" y="5013637"/>
            <a:ext cx="3616590" cy="12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6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004" y="810228"/>
            <a:ext cx="83951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Даже «теорию» желательно</a:t>
            </a:r>
            <a:br>
              <a:rPr lang="ru-RU" sz="4400" b="1" dirty="0">
                <a:solidFill>
                  <a:srgbClr val="0070C0"/>
                </a:solidFill>
              </a:rPr>
            </a:br>
            <a:r>
              <a:rPr lang="ru-RU" sz="4400" b="1" dirty="0">
                <a:solidFill>
                  <a:srgbClr val="0070C0"/>
                </a:solidFill>
              </a:rPr>
              <a:t>предлагать как </a:t>
            </a:r>
            <a:r>
              <a:rPr lang="ru-RU" sz="4400" b="1" dirty="0">
                <a:solidFill>
                  <a:srgbClr val="FF0000"/>
                </a:solidFill>
              </a:rPr>
              <a:t>ИССЛЕДОВАНИЕ</a:t>
            </a:r>
            <a:r>
              <a:rPr lang="ru-RU" sz="4400" b="1" dirty="0">
                <a:solidFill>
                  <a:srgbClr val="0070C0"/>
                </a:solidFill>
              </a:rPr>
              <a:t>.</a:t>
            </a:r>
            <a:r>
              <a:rPr lang="ru-RU" sz="40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653" y="4004839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21931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378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010" y="4343357"/>
            <a:ext cx="80559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Какие закономерности справедливы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для этой ситуации?</a:t>
            </a:r>
          </a:p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rgbClr val="002060"/>
                </a:solidFill>
              </a:rPr>
              <a:t>ЭТО ВСЕГДА ПЕРВЫЙ ВОПРОС!</a:t>
            </a:r>
          </a:p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</a:rPr>
              <a:t>Соревнование между группами учеников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(например, между рядами)</a:t>
            </a:r>
          </a:p>
        </p:txBody>
      </p:sp>
    </p:spTree>
    <p:extLst>
      <p:ext uri="{BB962C8B-B14F-4D97-AF65-F5344CB8AC3E}">
        <p14:creationId xmlns:p14="http://schemas.microsoft.com/office/powerpoint/2010/main" val="3157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574"/>
            <a:ext cx="9144000" cy="1511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76264"/>
            <a:ext cx="8784976" cy="1448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1560" y="21328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Совет.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Воспользуйтесь законом сохранения электрического заряда и определением силы тока.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841865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Совет.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Воспользуйтесь тем, что работа электростатического поля по перемещению заряда по двум последовательно соединённым проводникам равна сумме работ по перемещению заряда по каждому проводнику.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86" y="2095018"/>
            <a:ext cx="702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Лучше здесь и далее предлагать </a:t>
            </a:r>
            <a:r>
              <a:rPr lang="ru-RU" b="1" dirty="0"/>
              <a:t>НАЙТИ</a:t>
            </a:r>
            <a:r>
              <a:rPr lang="ru-RU" dirty="0"/>
              <a:t> соотношение для 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4088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14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2" y="3789040"/>
            <a:ext cx="8844276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" y="2568558"/>
            <a:ext cx="7802882" cy="7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60648"/>
            <a:ext cx="8928994" cy="86776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148013" y="1268413"/>
          <a:ext cx="28463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939600" imgH="190440" progId="Equation.DSMT4">
                  <p:embed/>
                </p:oleObj>
              </mc:Choice>
              <mc:Fallback>
                <p:oleObj name="Equation" r:id="rId4" imgW="939600" imgH="19044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8013" y="1268413"/>
                        <a:ext cx="28463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" y="2129192"/>
            <a:ext cx="8928996" cy="8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352" y="4804110"/>
            <a:ext cx="56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«Теория» усваивается в задачах!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" y="260648"/>
            <a:ext cx="8928996" cy="867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2" y="1410990"/>
            <a:ext cx="8928996" cy="86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299674"/>
            <a:ext cx="8928994" cy="684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3074410"/>
            <a:ext cx="8928994" cy="334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" y="3821511"/>
            <a:ext cx="8928996" cy="831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021" y="5490750"/>
            <a:ext cx="8715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Задачи у нас — не проверка «усвоения теории», а </a:t>
            </a:r>
            <a:r>
              <a:rPr lang="ru-RU" sz="2400" b="1" dirty="0">
                <a:solidFill>
                  <a:srgbClr val="FF0000"/>
                </a:solidFill>
              </a:rPr>
              <a:t>ОТКРЫТИЕ 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ПРИМЕНЕНИЕ ЗАКОНОМЕРНОСТЕЙ в процессе ДЕЯТЕЛЬНОСТИ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" y="1058557"/>
            <a:ext cx="8426768" cy="9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" y="2415605"/>
            <a:ext cx="8426768" cy="151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" y="4364157"/>
            <a:ext cx="8426768" cy="99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37853"/>
            <a:ext cx="7248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4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45"/>
    </mc:Choice>
    <mc:Fallback xmlns="">
      <p:transition spd="slow" advTm="5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51375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50331"/>
            <a:ext cx="8782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3" y="2006868"/>
            <a:ext cx="3352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 впр"/>
          <p:cNvSpPr/>
          <p:nvPr/>
        </p:nvSpPr>
        <p:spPr>
          <a:xfrm rot="7703292">
            <a:off x="2774919" y="1406600"/>
            <a:ext cx="728133" cy="3117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 впр"/>
          <p:cNvSpPr/>
          <p:nvPr/>
        </p:nvSpPr>
        <p:spPr>
          <a:xfrm rot="13896708" flipH="1">
            <a:off x="5756725" y="1406600"/>
            <a:ext cx="728133" cy="3117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5" y="1989138"/>
            <a:ext cx="3352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03711" y="2331987"/>
            <a:ext cx="6717586" cy="585940"/>
            <a:chOff x="1003711" y="2174456"/>
            <a:chExt cx="6717586" cy="585940"/>
          </a:xfrm>
        </p:grpSpPr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2772594"/>
                </p:ext>
              </p:extLst>
            </p:nvPr>
          </p:nvGraphicFramePr>
          <p:xfrm>
            <a:off x="1003711" y="2184134"/>
            <a:ext cx="54610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6" name="Equation" r:id="rId3" imgW="177480" imgH="190440" progId="Equation.DSMT4">
                    <p:embed/>
                  </p:oleObj>
                </mc:Choice>
                <mc:Fallback>
                  <p:oleObj name="Equation" r:id="rId3" imgW="177480" imgH="190440" progId="Equation.DSMT4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711" y="2184134"/>
                          <a:ext cx="546100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629274"/>
                </p:ext>
              </p:extLst>
            </p:nvPr>
          </p:nvGraphicFramePr>
          <p:xfrm>
            <a:off x="1666731" y="2174456"/>
            <a:ext cx="585788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7" name="Equation" r:id="rId5" imgW="190440" imgH="190440" progId="Equation.DSMT4">
                    <p:embed/>
                  </p:oleObj>
                </mc:Choice>
                <mc:Fallback>
                  <p:oleObj name="Equation" r:id="rId5" imgW="190440" imgH="190440" progId="Equation.DSMT4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6731" y="2174456"/>
                          <a:ext cx="585788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921935"/>
                </p:ext>
              </p:extLst>
            </p:nvPr>
          </p:nvGraphicFramePr>
          <p:xfrm>
            <a:off x="7253288" y="2210261"/>
            <a:ext cx="468009" cy="459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8" name="Equation" r:id="rId7" imgW="152280" imgH="152280" progId="Equation.DSMT4">
                    <p:embed/>
                  </p:oleObj>
                </mc:Choice>
                <mc:Fallback>
                  <p:oleObj name="Equation" r:id="rId7" imgW="152280" imgH="152280" progId="Equation.DSMT4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3288" y="2210261"/>
                          <a:ext cx="468009" cy="4597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802635"/>
                </p:ext>
              </p:extLst>
            </p:nvPr>
          </p:nvGraphicFramePr>
          <p:xfrm>
            <a:off x="3309810" y="2184134"/>
            <a:ext cx="468313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9" name="Equation" r:id="rId9" imgW="152280" imgH="190440" progId="Equation.DSMT4">
                    <p:embed/>
                  </p:oleObj>
                </mc:Choice>
                <mc:Fallback>
                  <p:oleObj name="Equation" r:id="rId9" imgW="152280" imgH="190440" progId="Equation.DSMT4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810" y="2184134"/>
                          <a:ext cx="468313" cy="5762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503861"/>
                </p:ext>
              </p:extLst>
            </p:nvPr>
          </p:nvGraphicFramePr>
          <p:xfrm>
            <a:off x="3985330" y="2184134"/>
            <a:ext cx="469046" cy="575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0" name="Equation" r:id="rId11" imgW="152280" imgH="190440" progId="Equation.DSMT4">
                    <p:embed/>
                  </p:oleObj>
                </mc:Choice>
                <mc:Fallback>
                  <p:oleObj name="Equation" r:id="rId11" imgW="152280" imgH="190440" progId="Equation.DSMT4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330" y="2184134"/>
                          <a:ext cx="469046" cy="5759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50146"/>
                </p:ext>
              </p:extLst>
            </p:nvPr>
          </p:nvGraphicFramePr>
          <p:xfrm>
            <a:off x="5925050" y="2184134"/>
            <a:ext cx="54610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1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5050" y="2184134"/>
                          <a:ext cx="546100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093872"/>
                </p:ext>
              </p:extLst>
            </p:nvPr>
          </p:nvGraphicFramePr>
          <p:xfrm>
            <a:off x="6568531" y="2184134"/>
            <a:ext cx="58737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2" name="Equation" r:id="rId15" imgW="190440" imgH="190440" progId="Equation.DSMT4">
                    <p:embed/>
                  </p:oleObj>
                </mc:Choice>
                <mc:Fallback>
                  <p:oleObj name="Equation" r:id="rId15" imgW="190440" imgH="190440" progId="Equation.DSMT4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8531" y="2184134"/>
                          <a:ext cx="587375" cy="574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3500520"/>
                </p:ext>
              </p:extLst>
            </p:nvPr>
          </p:nvGraphicFramePr>
          <p:xfrm>
            <a:off x="4716016" y="2236388"/>
            <a:ext cx="350837" cy="420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3" name="Equation" r:id="rId17" imgW="114120" imgH="139680" progId="Equation.DSMT4">
                    <p:embed/>
                  </p:oleObj>
                </mc:Choice>
                <mc:Fallback>
                  <p:oleObj name="Equation" r:id="rId17" imgW="114120" imgH="139680" progId="Equation.DSMT4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2236388"/>
                          <a:ext cx="350837" cy="420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243768"/>
                </p:ext>
              </p:extLst>
            </p:nvPr>
          </p:nvGraphicFramePr>
          <p:xfrm>
            <a:off x="2358552" y="2228665"/>
            <a:ext cx="466725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4" name="Equation" r:id="rId19" imgW="152280" imgH="152280" progId="Equation.DSMT4">
                    <p:embed/>
                  </p:oleObj>
                </mc:Choice>
                <mc:Fallback>
                  <p:oleObj name="Equation" r:id="rId19" imgW="152280" imgH="152280" progId="Equation.DSMT4">
                    <p:embed/>
                    <p:pic>
                      <p:nvPicPr>
                        <p:cNvPr id="24" name="Объект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552" y="2228665"/>
                          <a:ext cx="466725" cy="4587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8785"/>
              </p:ext>
            </p:extLst>
          </p:nvPr>
        </p:nvGraphicFramePr>
        <p:xfrm>
          <a:off x="3559212" y="3740561"/>
          <a:ext cx="1962075" cy="5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5" name="Equation" r:id="rId21" imgW="647640" imgH="190440" progId="Equation.DSMT4">
                  <p:embed/>
                </p:oleObj>
              </mc:Choice>
              <mc:Fallback>
                <p:oleObj name="Equation" r:id="rId21" imgW="647640" imgH="190440" progId="Equation.DSMT4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59212" y="3740561"/>
                        <a:ext cx="1962075" cy="5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62132"/>
              </p:ext>
            </p:extLst>
          </p:nvPr>
        </p:nvGraphicFramePr>
        <p:xfrm>
          <a:off x="827584" y="3742160"/>
          <a:ext cx="17319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6" name="Equation" r:id="rId23" imgW="571320" imgH="190440" progId="Equation.DSMT4">
                  <p:embed/>
                </p:oleObj>
              </mc:Choice>
              <mc:Fallback>
                <p:oleObj name="Equation" r:id="rId23" imgW="571320" imgH="190440" progId="Equation.DSMT4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7584" y="3742160"/>
                        <a:ext cx="173196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12813"/>
              </p:ext>
            </p:extLst>
          </p:nvPr>
        </p:nvGraphicFramePr>
        <p:xfrm>
          <a:off x="1827213" y="4483647"/>
          <a:ext cx="54260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7" name="Equation" r:id="rId25" imgW="1790640" imgH="190440" progId="Equation.DSMT4">
                  <p:embed/>
                </p:oleObj>
              </mc:Choice>
              <mc:Fallback>
                <p:oleObj name="Equation" r:id="rId25" imgW="1790640" imgH="190440" progId="Equation.DSMT4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27213" y="4483647"/>
                        <a:ext cx="542607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28628" y="440146"/>
            <a:ext cx="4651496" cy="129731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39552" y="552682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Какие задачи можно поставить</a:t>
            </a:r>
            <a:r>
              <a:rPr lang="ru-RU" sz="2400" b="1" dirty="0">
                <a:solidFill>
                  <a:srgbClr val="0070C0"/>
                </a:solidFill>
              </a:rPr>
              <a:t>, используя эти соотношения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13867"/>
              </p:ext>
            </p:extLst>
          </p:nvPr>
        </p:nvGraphicFramePr>
        <p:xfrm>
          <a:off x="6159888" y="3736533"/>
          <a:ext cx="1962075" cy="5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8" name="Equation" r:id="rId28" imgW="647640" imgH="190440" progId="Equation.DSMT4">
                  <p:embed/>
                </p:oleObj>
              </mc:Choice>
              <mc:Fallback>
                <p:oleObj name="Equation" r:id="rId28" imgW="647640" imgH="190440" progId="Equation.DSMT4">
                  <p:embed/>
                  <p:pic>
                    <p:nvPicPr>
                      <p:cNvPr id="43" name="Объект 42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59888" y="3736533"/>
                        <a:ext cx="1962075" cy="5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870" y="5972809"/>
            <a:ext cx="90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Соревнование между группами учеников (например, рядами)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711" y="3014025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Какие соотношения справедливы для этой</a:t>
            </a:r>
            <a:r>
              <a:rPr lang="ru-RU" sz="2400" b="1" dirty="0">
                <a:solidFill>
                  <a:srgbClr val="FF0000"/>
                </a:solidFill>
              </a:rPr>
              <a:t> ситуации?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3379" y="1777426"/>
            <a:ext cx="715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Какими величинами характеризуется эта</a:t>
            </a:r>
            <a:r>
              <a:rPr lang="ru-RU" sz="2400" b="1" dirty="0">
                <a:solidFill>
                  <a:srgbClr val="FF0000"/>
                </a:solidFill>
              </a:rPr>
              <a:t> ситуация? </a:t>
            </a:r>
          </a:p>
        </p:txBody>
      </p:sp>
    </p:spTree>
    <p:extLst>
      <p:ext uri="{BB962C8B-B14F-4D97-AF65-F5344CB8AC3E}">
        <p14:creationId xmlns:p14="http://schemas.microsoft.com/office/powerpoint/2010/main" val="890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/>
      <p:bldP spid="3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1108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5" y="1489304"/>
            <a:ext cx="8969750" cy="330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5" y="1988840"/>
            <a:ext cx="8969750" cy="330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5" y="2492896"/>
            <a:ext cx="8969750" cy="330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5" y="3573016"/>
            <a:ext cx="8969750" cy="919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90" y="4843651"/>
            <a:ext cx="8798820" cy="317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90" y="5319812"/>
            <a:ext cx="8798820" cy="317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90" y="5877272"/>
            <a:ext cx="8798820" cy="3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91" y="590558"/>
            <a:ext cx="87736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ЗАДАЧИ!!!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или менее трудные задачи решают не более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ВСЕХ выпускников: в среднем 1-2 человека на класс.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 ТАК ТРУДНО НАУЧИТЬ РЕШАТЬ ЗАДАЧИ?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</a:rPr>
              <a:t>Традиционные задачи (условие + вопрос) разработаны не для обучения, а для КОНТРОЛЯ при массовом обучении (быстрая проверка). Такие задачи неэффективны даже для обучения решению задач.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ЕСЛИ ЗАДАЧА — ИНСТРУМЕНТ КОНТРОЛЯ, ЧТО ОНА ПРОВЕРЯЕТ?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</a:rPr>
              <a:t>Умение ИССЛЕДОВАТЬ типичные ситуации («ключевые»).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</a:rPr>
              <a:t>ЧТОБЫ НАУЧИТЬ РЕШАТЬ ЗАДАЧИ, НАДО НАУЧИТЬ ИССЛЕДОВАТЬ. 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ЧТО ПРЕДСТАВЛЯЕТ СОБОЙ ОБЪЕКТ ИССЛЕДОВАНИЯ?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617" y="128893"/>
            <a:ext cx="903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КАКОВА ГЛАВНАЯ ПРОБЛЕМА ПРИ ИЗУЧЕНИИ ФИЗИКИ В ШКОЛЕ?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132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551" y="275096"/>
            <a:ext cx="854657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Важно научить ребят видеть в формулах не шаблоны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для подстановки численных значений при решении уже поставленных задач, а </a:t>
            </a:r>
            <a:r>
              <a:rPr lang="ru-RU" sz="2400" b="1" dirty="0">
                <a:solidFill>
                  <a:srgbClr val="FF0000"/>
                </a:solidFill>
              </a:rPr>
              <a:t>источники задач.  </a:t>
            </a:r>
          </a:p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Даже задачи «на подстановку» желательно заменять постановкой простых задач: </a:t>
            </a:r>
            <a:r>
              <a:rPr lang="ru-RU" sz="2400" b="1" dirty="0">
                <a:solidFill>
                  <a:srgbClr val="FF0000"/>
                </a:solidFill>
              </a:rPr>
              <a:t>какие задачи можно поставить с помощью новой формулы?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2400"/>
              </a:spcBef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Как решить эти задачи? </a:t>
            </a:r>
          </a:p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При таком </a:t>
            </a:r>
            <a:r>
              <a:rPr lang="ru-RU" sz="2400" b="1" dirty="0" err="1">
                <a:solidFill>
                  <a:srgbClr val="002060"/>
                </a:solidFill>
              </a:rPr>
              <a:t>деятельностном</a:t>
            </a:r>
            <a:r>
              <a:rPr lang="ru-RU" sz="2400" b="1" dirty="0">
                <a:solidFill>
                  <a:srgbClr val="002060"/>
                </a:solidFill>
              </a:rPr>
              <a:t> подходе все основные формулы запомнятся сами собой, </a:t>
            </a:r>
            <a:r>
              <a:rPr lang="ru-RU" sz="2400" b="1" dirty="0">
                <a:solidFill>
                  <a:srgbClr val="FF0000"/>
                </a:solidFill>
              </a:rPr>
              <a:t>в процессе деятельности</a:t>
            </a:r>
            <a:r>
              <a:rPr lang="ru-RU" sz="2400" b="1" dirty="0">
                <a:solidFill>
                  <a:srgbClr val="002060"/>
                </a:solidFill>
              </a:rPr>
              <a:t>, а не в результате заучивания.  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Возможность </a:t>
            </a:r>
            <a:r>
              <a:rPr lang="ru-RU" sz="2400" b="1" dirty="0">
                <a:solidFill>
                  <a:srgbClr val="FF0000"/>
                </a:solidFill>
              </a:rPr>
              <a:t>организовать работу всего класса и работу группами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52699"/>
              </p:ext>
            </p:extLst>
          </p:nvPr>
        </p:nvGraphicFramePr>
        <p:xfrm>
          <a:off x="5334000" y="2681288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3" imgW="101520" imgH="152280" progId="Equation.DSMT4">
                  <p:embed/>
                </p:oleObj>
              </mc:Choice>
              <mc:Fallback>
                <p:oleObj name="Equation" r:id="rId3" imgW="1015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2681288"/>
                        <a:ext cx="101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718" y="2757488"/>
            <a:ext cx="2227082" cy="9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5429" y="308337"/>
            <a:ext cx="82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Качественное исследование ключевой ситуации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3452" y="1124744"/>
            <a:ext cx="8118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Качественные задания — одни из наиболее трудных, потому что требуют </a:t>
            </a:r>
            <a:r>
              <a:rPr lang="ru-RU" sz="2400" b="1" dirty="0">
                <a:solidFill>
                  <a:srgbClr val="FF0000"/>
                </a:solidFill>
              </a:rPr>
              <a:t>понимания физических процессов и явлений</a:t>
            </a:r>
            <a:r>
              <a:rPr lang="ru-RU" sz="2400" b="1" dirty="0">
                <a:solidFill>
                  <a:srgbClr val="002060"/>
                </a:solidFill>
              </a:rPr>
              <a:t>, а не подстановки численных значений в готовые формулы.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Для решения качественных задач тоже нужно уметь видеть в физической формуле не шаблон для подстановки численных значений, а </a:t>
            </a:r>
            <a:r>
              <a:rPr lang="ru-RU" sz="2400" b="1" dirty="0">
                <a:solidFill>
                  <a:srgbClr val="FF0000"/>
                </a:solidFill>
              </a:rPr>
              <a:t>характер функциональной зависимости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от чего и как зависит та или иная физическая величина и </a:t>
            </a:r>
            <a:r>
              <a:rPr lang="ru-RU" sz="2400" b="1" dirty="0">
                <a:solidFill>
                  <a:srgbClr val="FF0000"/>
                </a:solidFill>
              </a:rPr>
              <a:t>как она изменяется</a:t>
            </a:r>
            <a:r>
              <a:rPr lang="ru-RU" sz="2400" b="1" dirty="0">
                <a:solidFill>
                  <a:srgbClr val="002060"/>
                </a:solidFill>
              </a:rPr>
              <a:t> (уменьшается или увеличивается) при изменении входящих в формулу 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38725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9769"/>
          <a:stretch/>
        </p:blipFill>
        <p:spPr>
          <a:xfrm>
            <a:off x="5440346" y="251319"/>
            <a:ext cx="3509719" cy="2025553"/>
          </a:xfrm>
          <a:prstGeom prst="rect">
            <a:avLst/>
          </a:prstGeom>
        </p:spPr>
      </p:pic>
      <p:pic>
        <p:nvPicPr>
          <p:cNvPr id="4" name="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636912"/>
            <a:ext cx="8403282" cy="566150"/>
          </a:xfrm>
          <a:prstGeom prst="rect">
            <a:avLst/>
          </a:prstGeom>
        </p:spPr>
      </p:pic>
      <p:pic>
        <p:nvPicPr>
          <p:cNvPr id="5" name="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278331"/>
            <a:ext cx="8403282" cy="566150"/>
          </a:xfrm>
          <a:prstGeom prst="rect">
            <a:avLst/>
          </a:prstGeom>
        </p:spPr>
      </p:pic>
      <p:pic>
        <p:nvPicPr>
          <p:cNvPr id="6" name="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919750"/>
            <a:ext cx="8403282" cy="566150"/>
          </a:xfrm>
          <a:prstGeom prst="rect">
            <a:avLst/>
          </a:prstGeom>
        </p:spPr>
      </p:pic>
      <p:pic>
        <p:nvPicPr>
          <p:cNvPr id="7" name="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561169"/>
            <a:ext cx="8403282" cy="808786"/>
          </a:xfrm>
          <a:prstGeom prst="rect">
            <a:avLst/>
          </a:prstGeom>
        </p:spPr>
      </p:pic>
      <p:pic>
        <p:nvPicPr>
          <p:cNvPr id="8" name="д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445224"/>
            <a:ext cx="8395194" cy="582326"/>
          </a:xfrm>
          <a:prstGeom prst="rect">
            <a:avLst/>
          </a:prstGeom>
        </p:spPr>
      </p:pic>
      <p:pic>
        <p:nvPicPr>
          <p:cNvPr id="10" name="усл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7" y="351064"/>
            <a:ext cx="5261967" cy="1751625"/>
          </a:xfrm>
          <a:prstGeom prst="rect">
            <a:avLst/>
          </a:prstGeom>
        </p:spPr>
      </p:pic>
      <p:sp>
        <p:nvSpPr>
          <p:cNvPr id="11" name="а отв"/>
          <p:cNvSpPr/>
          <p:nvPr/>
        </p:nvSpPr>
        <p:spPr>
          <a:xfrm>
            <a:off x="683568" y="322125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Наибольшее напряжение на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наименьшее — на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 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и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2. </a:t>
            </a:r>
            <a:endParaRPr lang="ru-RU" sz="2000" dirty="0">
              <a:solidFill>
                <a:srgbClr val="0070C0"/>
              </a:solidFill>
              <a:latin typeface="SchoolBookCTT" pitchFamily="2" charset="0"/>
            </a:endParaRPr>
          </a:p>
        </p:txBody>
      </p:sp>
      <p:sp>
        <p:nvSpPr>
          <p:cNvPr id="12" name="б отв"/>
          <p:cNvSpPr/>
          <p:nvPr/>
        </p:nvSpPr>
        <p:spPr>
          <a:xfrm>
            <a:off x="683568" y="392301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Наибольшая сила тока в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наименьшая — в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и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.  </a:t>
            </a:r>
          </a:p>
        </p:txBody>
      </p:sp>
      <p:sp>
        <p:nvSpPr>
          <p:cNvPr id="13" name="в отв"/>
          <p:cNvSpPr/>
          <p:nvPr/>
        </p:nvSpPr>
        <p:spPr>
          <a:xfrm>
            <a:off x="683568" y="44859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Наибольшая мощность тока в резисторе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4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, наименьшая — в резисторах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 и </a:t>
            </a:r>
            <a:r>
              <a:rPr lang="ru-RU" sz="2000" i="1" dirty="0">
                <a:solidFill>
                  <a:srgbClr val="0070C0"/>
                </a:solidFill>
                <a:latin typeface="SchoolBookCTT" pitchFamily="2" charset="0"/>
              </a:rPr>
              <a:t>2</a:t>
            </a:r>
            <a:r>
              <a:rPr lang="ru-RU" sz="2000" dirty="0">
                <a:solidFill>
                  <a:srgbClr val="0070C0"/>
                </a:solidFill>
                <a:latin typeface="SchoolBookCTT" pitchFamily="2" charset="0"/>
              </a:rPr>
              <a:t>.  </a:t>
            </a:r>
          </a:p>
        </p:txBody>
      </p:sp>
      <p:pic>
        <p:nvPicPr>
          <p:cNvPr id="2" name="д отв нов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6227505"/>
            <a:ext cx="6258770" cy="433775"/>
          </a:xfrm>
          <a:prstGeom prst="rect">
            <a:avLst/>
          </a:prstGeom>
        </p:spPr>
      </p:pic>
      <p:pic>
        <p:nvPicPr>
          <p:cNvPr id="9" name="г отв нов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68" y="5375945"/>
            <a:ext cx="7245109" cy="4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296" y="790695"/>
            <a:ext cx="8546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Типовое задание в нашем УМК предлагает не решать УЖЕ ПОСТАВЛЕННУЮ ЗАДАЧУ, а предлагает </a:t>
            </a:r>
            <a:r>
              <a:rPr lang="ru-RU" sz="2400" b="1" dirty="0">
                <a:solidFill>
                  <a:srgbClr val="FF0000"/>
                </a:solidFill>
              </a:rPr>
              <a:t>ИССЛЕДОВАТЬ СИТУАЦИЮ: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выяснить, какие закономерности для неё справедливы;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применить их для постановки задач и их решения;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изменить ситуацию и исследовать последствия изменений.</a:t>
            </a:r>
          </a:p>
          <a:p>
            <a:pPr>
              <a:spcBef>
                <a:spcPts val="36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Для этого учитель должен использовать наш УМК не как «готовое блюдо», а как «полуфабрикат»: каждый параграф —  канва сценария урока, с помощью которой каждый учитель вышивает СВОЙ узор, подходящий именно для ДАННОГО класса.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3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242" y="234013"/>
            <a:ext cx="84291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Clr>
                <a:srgbClr val="FF0000"/>
              </a:buClr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Группировка задач вокруг ключевых ситуаций объясняется тем, что в них наиболее наглядно проявляются законы физики. Поэтому ключевые ситуации являются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большинства задач (в том числе задач ЕГЭ). </a:t>
            </a:r>
          </a:p>
          <a:p>
            <a:pPr>
              <a:spcBef>
                <a:spcPts val="2400"/>
              </a:spcBef>
              <a:buClr>
                <a:srgbClr val="FF0000"/>
              </a:buClr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Исследуя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учениками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ключевые ситуации, вы сможете на одном уроке разобрать не одну-две, а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задач по одной ситуации — причём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 учениками. </a:t>
            </a:r>
          </a:p>
          <a:p>
            <a:pPr>
              <a:spcBef>
                <a:spcPts val="2400"/>
              </a:spcBef>
              <a:buClr>
                <a:srgbClr val="FF0000"/>
              </a:buClr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Ощутив вкус к исследованию ключевых ситуаций, ваши ученики обретут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положительную мотивацию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 изучению физики. Они будут не только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решать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задачи, но научатся и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ставить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их. Это важно, потому что решение любой трудной задачи требует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ряда вспомогательных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4879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956" y="493353"/>
            <a:ext cx="84794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МАТЕРИАЛЫ, </a:t>
            </a:r>
            <a:b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РАЗРАБОТАННЫЕ НА ОСНОВЕ </a:t>
            </a:r>
            <a:b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МЕТОДА ИССЛЕДОВАНИЯ КЛЮЧЕВЫХ СИТУАЦИЙ — </a:t>
            </a:r>
            <a:b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УМК для 7-11 классов</a:t>
            </a:r>
            <a:r>
              <a:rPr lang="ru-RU" sz="32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30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Л. Э. </a:t>
            </a:r>
            <a:r>
              <a:rPr lang="ru-RU" sz="2400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Генденштейн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А. А. Булатова, </a:t>
            </a:r>
            <a:b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И. Н. Корнильев, А. В. Кошкина</a:t>
            </a:r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  <a:b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«БИНОМ. Лаборатория знаний»</a:t>
            </a:r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35969" y="188640"/>
            <a:ext cx="8072062" cy="6480720"/>
            <a:chOff x="463961" y="188640"/>
            <a:chExt cx="8072062" cy="64807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53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5556" y="188640"/>
            <a:ext cx="7992888" cy="6480720"/>
            <a:chOff x="539552" y="260648"/>
            <a:chExt cx="7992888" cy="64807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274697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73368"/>
              <a:ext cx="2235830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557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281480"/>
            <a:ext cx="86824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УМК для 7-11 классов содержатся все необходимые материалы для реализации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подхода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 изучению физике.</a:t>
            </a:r>
          </a:p>
          <a:p>
            <a:pPr marL="252000" indent="-252000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Каждый параграф учебника — основа </a:t>
            </a:r>
            <a:r>
              <a:rPr lang="ru-RU" sz="2800" dirty="0">
                <a:solidFill>
                  <a:srgbClr val="FF0000"/>
                </a:solidFill>
              </a:rPr>
              <a:t>сценария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урока </a:t>
            </a:r>
            <a:r>
              <a:rPr lang="ru-RU" sz="2800" dirty="0"/>
              <a:t>на основе учебно-исследовательской деятельности учеников под руководством учителя. </a:t>
            </a:r>
          </a:p>
          <a:p>
            <a:pPr marL="252000" indent="-252000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Вопросы и задания органично </a:t>
            </a:r>
            <a:r>
              <a:rPr lang="ru-RU" sz="2800" dirty="0">
                <a:solidFill>
                  <a:srgbClr val="FF0000"/>
                </a:solidFill>
              </a:rPr>
              <a:t>включены в тексты параграфов</a:t>
            </a:r>
            <a:r>
              <a:rPr lang="ru-RU" sz="2800" dirty="0"/>
              <a:t>. Поэтому теорию ученики постигают </a:t>
            </a:r>
            <a:r>
              <a:rPr lang="ru-RU" sz="2800" dirty="0">
                <a:solidFill>
                  <a:srgbClr val="FF0000"/>
                </a:solidFill>
              </a:rPr>
              <a:t>в процессе деятельности</a:t>
            </a:r>
            <a:r>
              <a:rPr lang="ru-RU" sz="2800" dirty="0"/>
              <a:t>, а не заучивают определения и формулировки. </a:t>
            </a:r>
          </a:p>
          <a:p>
            <a:pPr marL="252000" indent="-252000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Учебники учат школьников </a:t>
            </a:r>
            <a:r>
              <a:rPr lang="ru-RU" sz="2800" dirty="0">
                <a:solidFill>
                  <a:srgbClr val="FF0000"/>
                </a:solidFill>
              </a:rPr>
              <a:t>исследовать</a:t>
            </a:r>
            <a:r>
              <a:rPr lang="ru-RU" sz="2800" dirty="0"/>
              <a:t>, благодаря чему они научаются </a:t>
            </a:r>
            <a:r>
              <a:rPr lang="ru-RU" sz="2800" dirty="0">
                <a:solidFill>
                  <a:srgbClr val="FF0000"/>
                </a:solidFill>
              </a:rPr>
              <a:t>решать</a:t>
            </a:r>
            <a:r>
              <a:rPr lang="ru-RU" sz="2800" dirty="0"/>
              <a:t> задачи, а не заучивать готовые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36967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84024"/>
            <a:ext cx="84963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89634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86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 txBox="1"/>
          <p:nvPr/>
        </p:nvSpPr>
        <p:spPr>
          <a:xfrm>
            <a:off x="1651591" y="44045"/>
            <a:ext cx="586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СТРУКТУРА ЗАДАЧ РАЗНОГО УРОВНЯ</a:t>
            </a:r>
          </a:p>
        </p:txBody>
      </p:sp>
      <p:pic>
        <p:nvPicPr>
          <p:cNvPr id="8" name="Третий ур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5" y="684586"/>
            <a:ext cx="4218912" cy="4218912"/>
          </a:xfrm>
          <a:prstGeom prst="rect">
            <a:avLst/>
          </a:prstGeom>
        </p:spPr>
      </p:pic>
      <p:pic>
        <p:nvPicPr>
          <p:cNvPr id="7" name="Второй ур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5" y="1218704"/>
            <a:ext cx="3154832" cy="3150676"/>
          </a:xfrm>
          <a:prstGeom prst="rect">
            <a:avLst/>
          </a:prstGeom>
        </p:spPr>
      </p:pic>
      <p:pic>
        <p:nvPicPr>
          <p:cNvPr id="12" name="Первый ур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53" y="1629704"/>
            <a:ext cx="2328677" cy="2328677"/>
          </a:xfrm>
          <a:prstGeom prst="rect">
            <a:avLst/>
          </a:prstGeom>
        </p:spPr>
      </p:pic>
      <p:pic>
        <p:nvPicPr>
          <p:cNvPr id="6" name="Условие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82" y="2168798"/>
            <a:ext cx="1251126" cy="1251126"/>
          </a:xfrm>
          <a:prstGeom prst="rect">
            <a:avLst/>
          </a:prstGeom>
        </p:spPr>
      </p:pic>
      <p:pic>
        <p:nvPicPr>
          <p:cNvPr id="9" name="Вопрос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30" y="3435072"/>
            <a:ext cx="417735" cy="417735"/>
          </a:xfrm>
          <a:prstGeom prst="rect">
            <a:avLst/>
          </a:prstGeom>
        </p:spPr>
      </p:pic>
      <p:sp>
        <p:nvSpPr>
          <p:cNvPr id="19" name="Раскрыть..."/>
          <p:cNvSpPr txBox="1"/>
          <p:nvPr/>
        </p:nvSpPr>
        <p:spPr>
          <a:xfrm>
            <a:off x="237634" y="5097855"/>
            <a:ext cx="88037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/>
              <a:t>Обнаружение и использование этих закономерностей — это и есть </a:t>
            </a:r>
            <a:r>
              <a:rPr lang="ru-RU" sz="2000" b="1" dirty="0">
                <a:solidFill>
                  <a:srgbClr val="FF0000"/>
                </a:solidFill>
              </a:rPr>
              <a:t>ИССЛЕДОВАНИЕ</a:t>
            </a:r>
            <a:r>
              <a:rPr lang="ru-RU" sz="2000" dirty="0"/>
              <a:t>.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Объект исследования — </a:t>
            </a:r>
            <a:r>
              <a:rPr lang="ru-RU" sz="2000" b="1" dirty="0">
                <a:solidFill>
                  <a:srgbClr val="FF0000"/>
                </a:solidFill>
              </a:rPr>
              <a:t>СИТУАЦИЯ</a:t>
            </a:r>
            <a:r>
              <a:rPr lang="ru-RU" sz="2000" dirty="0"/>
              <a:t>. Исследование </a:t>
            </a:r>
            <a:r>
              <a:rPr lang="ru-RU" sz="2000" b="1" dirty="0"/>
              <a:t>одной ключевой ситуации</a:t>
            </a:r>
            <a:r>
              <a:rPr lang="ru-RU" sz="2000" dirty="0"/>
              <a:t> — ключ к </a:t>
            </a:r>
            <a:r>
              <a:rPr lang="ru-RU" sz="2000" b="1" dirty="0">
                <a:solidFill>
                  <a:srgbClr val="FF0000"/>
                </a:solidFill>
              </a:rPr>
              <a:t>десяткам</a:t>
            </a:r>
            <a:r>
              <a:rPr lang="ru-RU" sz="2000" dirty="0"/>
              <a:t> задач. Но ещё важнее то, что это — </a:t>
            </a:r>
            <a:r>
              <a:rPr lang="ru-RU" sz="2000" b="1" dirty="0">
                <a:solidFill>
                  <a:srgbClr val="FF0000"/>
                </a:solidFill>
              </a:rPr>
              <a:t>обучение НАВЫКАМ ИССЛЕДОВАНИЯ, то есть формирование ИССЛЕДОВАТЕЛЬСКОГО ПОДХОДА!</a:t>
            </a:r>
            <a:endParaRPr lang="ru-RU" sz="2000" dirty="0"/>
          </a:p>
        </p:txBody>
      </p:sp>
      <p:sp>
        <p:nvSpPr>
          <p:cNvPr id="20" name="Путь к задачам"/>
          <p:cNvSpPr txBox="1"/>
          <p:nvPr/>
        </p:nvSpPr>
        <p:spPr>
          <a:xfrm>
            <a:off x="4871187" y="3201498"/>
            <a:ext cx="417017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Путь к решению более трудных задач — </a:t>
            </a:r>
            <a:r>
              <a:rPr lang="ru-RU" b="1" dirty="0">
                <a:solidFill>
                  <a:srgbClr val="0070C0"/>
                </a:solidFill>
              </a:rPr>
              <a:t>только через скрытую информацию первого и второго уровней. </a:t>
            </a:r>
          </a:p>
          <a:p>
            <a:pPr>
              <a:spcBef>
                <a:spcPts val="600"/>
              </a:spcBef>
            </a:pPr>
            <a:r>
              <a:rPr lang="ru-RU" dirty="0"/>
              <a:t>Раскрыть скрытую информацию можно только благодаря </a:t>
            </a:r>
            <a:r>
              <a:rPr lang="ru-RU" b="1" dirty="0">
                <a:solidFill>
                  <a:srgbClr val="FF0000"/>
                </a:solidFill>
              </a:rPr>
              <a:t>ЗАКОНОМЕРНОСТЯМ, справедливым для этой ситуации</a:t>
            </a:r>
            <a:r>
              <a:rPr lang="ru-RU" dirty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8" name="Вопрос 1 обозн"/>
          <p:cNvGrpSpPr/>
          <p:nvPr/>
        </p:nvGrpSpPr>
        <p:grpSpPr>
          <a:xfrm>
            <a:off x="5036777" y="978158"/>
            <a:ext cx="3030647" cy="646331"/>
            <a:chOff x="5395598" y="978158"/>
            <a:chExt cx="3030647" cy="646331"/>
          </a:xfrm>
        </p:grpSpPr>
        <p:pic>
          <p:nvPicPr>
            <p:cNvPr id="13" name="Вопр 1 обозн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98" y="1092457"/>
              <a:ext cx="417735" cy="4177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29087" y="978158"/>
              <a:ext cx="2497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Задачи на подстановку </a:t>
              </a:r>
              <a:br>
                <a:rPr lang="ru-RU" dirty="0"/>
              </a:br>
              <a:r>
                <a:rPr lang="ru-RU" dirty="0"/>
                <a:t>(Основные формулы)</a:t>
              </a:r>
            </a:p>
          </p:txBody>
        </p:sp>
      </p:grpSp>
      <p:grpSp>
        <p:nvGrpSpPr>
          <p:cNvPr id="39" name="Вопрос 2 обозн"/>
          <p:cNvGrpSpPr/>
          <p:nvPr/>
        </p:nvGrpSpPr>
        <p:grpSpPr>
          <a:xfrm>
            <a:off x="5056585" y="1731085"/>
            <a:ext cx="3728594" cy="646331"/>
            <a:chOff x="5395598" y="1999784"/>
            <a:chExt cx="3728594" cy="646331"/>
          </a:xfrm>
        </p:grpSpPr>
        <p:pic>
          <p:nvPicPr>
            <p:cNvPr id="14" name="Вопр 2 обозн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98" y="2114083"/>
              <a:ext cx="417735" cy="4177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29087" y="1999784"/>
              <a:ext cx="3195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Задачи двух- или </a:t>
              </a:r>
              <a:r>
                <a:rPr lang="ru-RU" dirty="0" err="1"/>
                <a:t>трёхходовки</a:t>
              </a:r>
              <a:r>
                <a:rPr lang="ru-RU" dirty="0"/>
                <a:t> </a:t>
              </a:r>
              <a:br>
                <a:rPr lang="ru-RU" dirty="0"/>
              </a:br>
              <a:r>
                <a:rPr lang="ru-RU" dirty="0"/>
                <a:t>(Системы уравнений)</a:t>
              </a:r>
            </a:p>
          </p:txBody>
        </p:sp>
      </p:grpSp>
      <p:grpSp>
        <p:nvGrpSpPr>
          <p:cNvPr id="40" name="Вопрос 3 обозн"/>
          <p:cNvGrpSpPr/>
          <p:nvPr/>
        </p:nvGrpSpPr>
        <p:grpSpPr>
          <a:xfrm>
            <a:off x="5056585" y="2416291"/>
            <a:ext cx="3825947" cy="646331"/>
            <a:chOff x="5414303" y="3013967"/>
            <a:chExt cx="3825947" cy="646331"/>
          </a:xfrm>
        </p:grpSpPr>
        <p:pic>
          <p:nvPicPr>
            <p:cNvPr id="15" name="Вопр 3 обозн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303" y="3137618"/>
              <a:ext cx="399030" cy="3990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29087" y="3013967"/>
              <a:ext cx="3311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Задачи повышенной трудности </a:t>
              </a:r>
              <a:br>
                <a:rPr lang="ru-RU" dirty="0"/>
              </a:br>
              <a:r>
                <a:rPr lang="ru-RU" dirty="0"/>
                <a:t>(Качественное исследование)</a:t>
              </a:r>
            </a:p>
          </p:txBody>
        </p:sp>
      </p:grpSp>
      <p:grpSp>
        <p:nvGrpSpPr>
          <p:cNvPr id="3" name="Задачи 1 ур"/>
          <p:cNvGrpSpPr/>
          <p:nvPr/>
        </p:nvGrpSpPr>
        <p:grpSpPr>
          <a:xfrm>
            <a:off x="1364244" y="1731301"/>
            <a:ext cx="2196612" cy="1251618"/>
            <a:chOff x="1364244" y="1951226"/>
            <a:chExt cx="2196612" cy="1251618"/>
          </a:xfrm>
        </p:grpSpPr>
        <p:pic>
          <p:nvPicPr>
            <p:cNvPr id="46" name="Вопрос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244" y="2704903"/>
              <a:ext cx="417735" cy="417735"/>
            </a:xfrm>
            <a:prstGeom prst="rect">
              <a:avLst/>
            </a:prstGeom>
          </p:spPr>
        </p:pic>
        <p:pic>
          <p:nvPicPr>
            <p:cNvPr id="48" name="Вопрос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23" y="1951226"/>
              <a:ext cx="417735" cy="417735"/>
            </a:xfrm>
            <a:prstGeom prst="rect">
              <a:avLst/>
            </a:prstGeom>
          </p:spPr>
        </p:pic>
        <p:pic>
          <p:nvPicPr>
            <p:cNvPr id="50" name="Вопрос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121" y="2785109"/>
              <a:ext cx="417735" cy="417735"/>
            </a:xfrm>
            <a:prstGeom prst="rect">
              <a:avLst/>
            </a:prstGeom>
          </p:spPr>
        </p:pic>
      </p:grpSp>
      <p:grpSp>
        <p:nvGrpSpPr>
          <p:cNvPr id="21" name="Задачи 2-го уровня"/>
          <p:cNvGrpSpPr/>
          <p:nvPr/>
        </p:nvGrpSpPr>
        <p:grpSpPr>
          <a:xfrm>
            <a:off x="865170" y="1241934"/>
            <a:ext cx="3160643" cy="3104217"/>
            <a:chOff x="865170" y="1241934"/>
            <a:chExt cx="3160643" cy="3104217"/>
          </a:xfrm>
        </p:grpSpPr>
        <p:pic>
          <p:nvPicPr>
            <p:cNvPr id="10" name="Вопрос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677" y="3928416"/>
              <a:ext cx="417735" cy="417735"/>
            </a:xfrm>
            <a:prstGeom prst="rect">
              <a:avLst/>
            </a:prstGeom>
          </p:spPr>
        </p:pic>
        <p:grpSp>
          <p:nvGrpSpPr>
            <p:cNvPr id="4" name="Задачи 2 ур"/>
            <p:cNvGrpSpPr/>
            <p:nvPr/>
          </p:nvGrpSpPr>
          <p:grpSpPr>
            <a:xfrm>
              <a:off x="865170" y="1241934"/>
              <a:ext cx="3160643" cy="2681604"/>
              <a:chOff x="865170" y="1461859"/>
              <a:chExt cx="3160643" cy="2681604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3019" y="3664405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078" y="2793872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247" y="3725728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170" y="2735985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7682" y="1774156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0823" y="1461859"/>
                <a:ext cx="417735" cy="417735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97" y="1879594"/>
                <a:ext cx="417735" cy="417735"/>
              </a:xfrm>
              <a:prstGeom prst="rect">
                <a:avLst/>
              </a:prstGeom>
            </p:spPr>
          </p:pic>
        </p:grpSp>
      </p:grpSp>
      <p:grpSp>
        <p:nvGrpSpPr>
          <p:cNvPr id="22" name="Задачи 3-го уровня"/>
          <p:cNvGrpSpPr/>
          <p:nvPr/>
        </p:nvGrpSpPr>
        <p:grpSpPr>
          <a:xfrm>
            <a:off x="401621" y="748151"/>
            <a:ext cx="4085855" cy="4078682"/>
            <a:chOff x="401621" y="748151"/>
            <a:chExt cx="4085855" cy="4078682"/>
          </a:xfrm>
        </p:grpSpPr>
        <p:pic>
          <p:nvPicPr>
            <p:cNvPr id="11" name="Вопрос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030" y="4427803"/>
              <a:ext cx="399030" cy="399030"/>
            </a:xfrm>
            <a:prstGeom prst="rect">
              <a:avLst/>
            </a:prstGeom>
          </p:spPr>
        </p:pic>
        <p:grpSp>
          <p:nvGrpSpPr>
            <p:cNvPr id="5" name="Задачи 3 ур"/>
            <p:cNvGrpSpPr/>
            <p:nvPr/>
          </p:nvGrpSpPr>
          <p:grpSpPr>
            <a:xfrm>
              <a:off x="401621" y="748151"/>
              <a:ext cx="4085855" cy="3896217"/>
              <a:chOff x="401621" y="968076"/>
              <a:chExt cx="4085855" cy="3896217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528" y="968076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450" y="1522275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621" y="2814452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81" y="4073637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4690" y="4082140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9368" y="3508635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446" y="2793522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0940" y="1485113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910" y="4431589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3121" y="2146503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3504" y="1139154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252" y="1119943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96" y="1985703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90" y="3461705"/>
                <a:ext cx="399030" cy="39903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601" y="4465263"/>
                <a:ext cx="399030" cy="3990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3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пруж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491991"/>
            <a:ext cx="34766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усл пружи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4" y="851649"/>
            <a:ext cx="8537893" cy="6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81888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4892416"/>
            <a:ext cx="7133167" cy="129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9"/>
    </mc:Choice>
    <mc:Fallback xmlns="">
      <p:transition spd="slow" advTm="1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" y="728444"/>
            <a:ext cx="8427757" cy="51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71652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992505"/>
            <a:ext cx="154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60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6" y="838413"/>
            <a:ext cx="8787869" cy="265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71652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864307"/>
            <a:ext cx="65722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026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5029" y="600800"/>
            <a:ext cx="3973943" cy="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390821" y="897067"/>
            <a:ext cx="6362359" cy="388428"/>
            <a:chOff x="313860" y="651404"/>
            <a:chExt cx="7128737" cy="419100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43"/>
            <a:stretch/>
          </p:blipFill>
          <p:spPr bwMode="auto">
            <a:xfrm>
              <a:off x="5556363" y="651404"/>
              <a:ext cx="1886234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3860" y="693988"/>
              <a:ext cx="5242503" cy="33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9" name="опыт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988" y="1328602"/>
            <a:ext cx="7058025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07717"/>
            <a:ext cx="5953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услов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0" y="5377518"/>
            <a:ext cx="7535180" cy="9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2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04"/>
    </mc:Choice>
    <mc:Fallback xmlns="">
      <p:transition spd="slow" advTm="4930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8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84" y="321196"/>
            <a:ext cx="7496761" cy="446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587" y="4773417"/>
            <a:ext cx="7707619" cy="12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97"/>
    </mc:Choice>
    <mc:Fallback xmlns="">
      <p:transition spd="slow" advTm="7709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577384"/>
            <a:ext cx="2762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услов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2" y="657936"/>
            <a:ext cx="7895016" cy="102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похожая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784" y="4986054"/>
            <a:ext cx="8908433" cy="59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неравенство"/>
          <p:cNvGraphicFramePr>
            <a:graphicFrameLocks noChangeAspect="1"/>
          </p:cNvGraphicFramePr>
          <p:nvPr/>
        </p:nvGraphicFramePr>
        <p:xfrm>
          <a:off x="3702844" y="4127452"/>
          <a:ext cx="17383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8" imgW="533160" imgH="190440" progId="Equation.DSMT4">
                  <p:embed/>
                </p:oleObj>
              </mc:Choice>
              <mc:Fallback>
                <p:oleObj name="Equation" r:id="rId8" imgW="533160" imgH="190440" progId="Equation.DSMT4">
                  <p:embed/>
                  <p:pic>
                    <p:nvPicPr>
                      <p:cNvPr id="2" name="неравенство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02844" y="4127452"/>
                        <a:ext cx="1738313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424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97"/>
    </mc:Choice>
    <mc:Fallback xmlns="">
      <p:transition spd="slow" advTm="77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56436"/>
            <a:ext cx="714756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67780"/>
            <a:ext cx="8397240" cy="1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24" y="3047794"/>
            <a:ext cx="8441552" cy="28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6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5344"/>
            <a:ext cx="9143998" cy="2703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9508"/>
            <a:ext cx="9144000" cy="23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8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8848" y="1631004"/>
            <a:ext cx="8843058" cy="3129036"/>
            <a:chOff x="150471" y="533724"/>
            <a:chExt cx="8843058" cy="312903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471" y="533724"/>
              <a:ext cx="8843058" cy="102178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471" y="1555506"/>
              <a:ext cx="8843058" cy="2107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51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43534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80928"/>
            <a:ext cx="843534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601668" y="4437112"/>
            <a:ext cx="1944216" cy="792088"/>
            <a:chOff x="3491880" y="4941168"/>
            <a:chExt cx="1944216" cy="79208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9912" y="5031442"/>
              <a:ext cx="1539240" cy="60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91880" y="4941168"/>
              <a:ext cx="1944216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26" y="5730974"/>
            <a:ext cx="826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1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315" y="733246"/>
            <a:ext cx="85974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rgbClr val="FF0000"/>
                </a:solidFill>
              </a:rPr>
              <a:t>Это — продуманная последовательность </a:t>
            </a:r>
            <a:r>
              <a:rPr lang="ru-RU" sz="2400" b="1" dirty="0">
                <a:solidFill>
                  <a:srgbClr val="FF0000"/>
                </a:solidFill>
              </a:rPr>
              <a:t>вопросов</a:t>
            </a:r>
            <a:r>
              <a:rPr lang="ru-RU" sz="2400" dirty="0">
                <a:solidFill>
                  <a:srgbClr val="FF0000"/>
                </a:solidFill>
              </a:rPr>
              <a:t>, обращенных к предмету исследования, и поиск ответов на них.</a:t>
            </a:r>
            <a:r>
              <a:rPr lang="ru-RU" sz="2400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2400" dirty="0"/>
              <a:t>Искусство учёного состоит в том, чтобы </a:t>
            </a:r>
            <a:r>
              <a:rPr lang="ru-RU" sz="2400" b="1" dirty="0"/>
              <a:t>задавать вопросы</a:t>
            </a:r>
            <a:r>
              <a:rPr lang="ru-RU" sz="2400" dirty="0"/>
              <a:t> природе и понимать её ответы.</a:t>
            </a:r>
            <a:br>
              <a:rPr lang="ru-RU" sz="2400" dirty="0"/>
            </a:br>
            <a:r>
              <a:rPr lang="ru-RU" sz="2400" i="1" dirty="0"/>
              <a:t>Фарадей</a:t>
            </a:r>
          </a:p>
          <a:p>
            <a:pPr algn="r">
              <a:spcAft>
                <a:spcPts val="240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Главное — не переставать задавать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Эйнштейн</a:t>
            </a:r>
          </a:p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Но при традиционном обучении школьникам не предлагают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ставить вопросы самим! 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Они должны воспроизводить заученный материал и отвечать на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уже поставленные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вопросы (в том числе и при решении задач)!</a:t>
            </a:r>
          </a:p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Грустная история про девочку и газовые законы.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5544" y="5058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778" y="210026"/>
            <a:ext cx="629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ЧТО ПРЕДСТАВЛЯЕТ СОБОЙ ИССЛЕДОВАНИЕ? </a:t>
            </a:r>
          </a:p>
        </p:txBody>
      </p:sp>
    </p:spTree>
    <p:extLst>
      <p:ext uri="{BB962C8B-B14F-4D97-AF65-F5344CB8AC3E}">
        <p14:creationId xmlns:p14="http://schemas.microsoft.com/office/powerpoint/2010/main" val="29591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64704"/>
            <a:ext cx="8503920" cy="11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599892" y="2222514"/>
            <a:ext cx="1944216" cy="713408"/>
            <a:chOff x="2051720" y="2254928"/>
            <a:chExt cx="1944216" cy="71340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5736" y="2313633"/>
              <a:ext cx="1607820" cy="63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051720" y="2254928"/>
              <a:ext cx="1944216" cy="713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10350" y="3717032"/>
            <a:ext cx="292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Изменяется только объём: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026" y="5229200"/>
            <a:ext cx="8267700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801938" y="4221163"/>
          <a:ext cx="35417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6" imgW="1752480" imgH="342720" progId="Equation.DSMT4">
                  <p:embed/>
                </p:oleObj>
              </mc:Choice>
              <mc:Fallback>
                <p:oleObj name="Equation" r:id="rId6" imgW="1752480" imgH="34272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4221163"/>
                        <a:ext cx="3541712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350" y="260648"/>
            <a:ext cx="32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Изменяется только давление: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836863" y="733425"/>
          <a:ext cx="3517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3" imgW="1739880" imgH="342720" progId="Equation.DSMT4">
                  <p:embed/>
                </p:oleObj>
              </mc:Choice>
              <mc:Fallback>
                <p:oleObj name="Equation" r:id="rId3" imgW="1739880" imgH="34272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733425"/>
                        <a:ext cx="3517900" cy="69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53426"/>
            <a:ext cx="8267700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1508" y="3006151"/>
            <a:ext cx="369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Изменяются и объём, и давление: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45036" y="4105841"/>
            <a:ext cx="8225408" cy="2560320"/>
            <a:chOff x="539552" y="1484784"/>
            <a:chExt cx="8225408" cy="256032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552" y="1484784"/>
              <a:ext cx="8199120" cy="62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560" y="2109624"/>
              <a:ext cx="8153400" cy="193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424113" y="3390900"/>
          <a:ext cx="4441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Equation" r:id="rId8" imgW="2197080" imgH="342720" progId="Equation.DSMT4">
                  <p:embed/>
                </p:oleObj>
              </mc:Choice>
              <mc:Fallback>
                <p:oleObj name="Equation" r:id="rId8" imgW="2197080" imgH="34272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390900"/>
                        <a:ext cx="44418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3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8404860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3528" y="4813121"/>
            <a:ext cx="8476868" cy="1640215"/>
            <a:chOff x="323528" y="4813121"/>
            <a:chExt cx="8476868" cy="1640215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4813121"/>
              <a:ext cx="1976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0070C0"/>
                  </a:solidFill>
                </a:rPr>
                <a:t>Полезный совет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23528" y="5213231"/>
              <a:ext cx="8476868" cy="1240105"/>
              <a:chOff x="323528" y="5213231"/>
              <a:chExt cx="8476868" cy="1240105"/>
            </a:xfrm>
          </p:grpSpPr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5536" y="5301208"/>
                <a:ext cx="8404860" cy="982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23528" y="5213231"/>
                <a:ext cx="1152128" cy="579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339752" y="6074081"/>
                <a:ext cx="6460644" cy="379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2780928"/>
            <a:ext cx="276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Совет: переходить к (</a:t>
            </a:r>
            <a:r>
              <a:rPr lang="ru-RU" b="1" i="1" dirty="0">
                <a:solidFill>
                  <a:srgbClr val="0070C0"/>
                </a:solidFill>
              </a:rPr>
              <a:t>р,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ru-RU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332656"/>
            <a:ext cx="8450580" cy="3065120"/>
            <a:chOff x="539552" y="620688"/>
            <a:chExt cx="8450580" cy="306512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7928" y="2420888"/>
              <a:ext cx="2423160" cy="126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539552" y="620688"/>
              <a:ext cx="8450580" cy="1692744"/>
              <a:chOff x="539552" y="620688"/>
              <a:chExt cx="8450580" cy="16927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935"/>
              <a:stretch/>
            </p:blipFill>
            <p:spPr bwMode="auto">
              <a:xfrm>
                <a:off x="539552" y="620688"/>
                <a:ext cx="8450580" cy="169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39553" y="1844825"/>
                <a:ext cx="5913870" cy="468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461031" y="3356992"/>
            <a:ext cx="8460057" cy="3322320"/>
            <a:chOff x="461031" y="3356992"/>
            <a:chExt cx="8460057" cy="332232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031" y="3356992"/>
              <a:ext cx="8450580" cy="332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6732240" y="5877272"/>
              <a:ext cx="2188848" cy="80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77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149" y="260648"/>
            <a:ext cx="646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Чем отличается работа газа от изменения внутренней энергии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при переходе газа из одного состояния в другое?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268760"/>
            <a:ext cx="206502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90960"/>
            <a:ext cx="569976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245544"/>
            <a:ext cx="805434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78" y="2340881"/>
            <a:ext cx="575310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238208"/>
            <a:ext cx="61188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716" y="4526240"/>
            <a:ext cx="18745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726" y="332656"/>
            <a:ext cx="3817620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838200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437" y="2420888"/>
            <a:ext cx="2186940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40" y="2454771"/>
            <a:ext cx="2186940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454771"/>
            <a:ext cx="2186940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919" y="4653136"/>
            <a:ext cx="2186940" cy="14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365104"/>
            <a:ext cx="5503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ВЫВОД: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Чтобы полезная работа за цикл была положительной,</a:t>
            </a:r>
            <a:br>
              <a:rPr lang="ru-RU" dirty="0"/>
            </a:br>
            <a:r>
              <a:rPr lang="ru-RU" dirty="0"/>
              <a:t>газ должен расширяться при большем давлении и,</a:t>
            </a:r>
            <a:br>
              <a:rPr lang="ru-RU" dirty="0"/>
            </a:br>
            <a:r>
              <a:rPr lang="ru-RU" dirty="0"/>
              <a:t>значит, при БОЛЕЕ ВЫСОКОЙ ТЕМПЕРАТУРЕ.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6465" y="5750099"/>
            <a:ext cx="34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При сжатии газ надо ОХЛАДИТЬ. </a:t>
            </a:r>
          </a:p>
        </p:txBody>
      </p:sp>
    </p:spTree>
    <p:extLst>
      <p:ext uri="{BB962C8B-B14F-4D97-AF65-F5344CB8AC3E}">
        <p14:creationId xmlns:p14="http://schemas.microsoft.com/office/powerpoint/2010/main" val="21995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36" y="450281"/>
            <a:ext cx="580644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47" y="1700808"/>
            <a:ext cx="536448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/>
          <a:stretch/>
        </p:blipFill>
        <p:spPr bwMode="auto">
          <a:xfrm>
            <a:off x="614427" y="2996952"/>
            <a:ext cx="5334000" cy="53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36" y="3778847"/>
            <a:ext cx="531114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07" y="4698753"/>
            <a:ext cx="789432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407" y="5647144"/>
            <a:ext cx="789432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4257" y="450281"/>
            <a:ext cx="2301240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2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8420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88" y="404664"/>
            <a:ext cx="229362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7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348880"/>
            <a:ext cx="841248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31460"/>
            <a:ext cx="245364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04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" y="1577620"/>
            <a:ext cx="9092184" cy="9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815058"/>
            <a:ext cx="5168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ел"/>
          <p:cNvSpPr/>
          <p:nvPr/>
        </p:nvSpPr>
        <p:spPr>
          <a:xfrm>
            <a:off x="755576" y="2205632"/>
            <a:ext cx="75608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2761445"/>
            <a:ext cx="8295894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4645" y="304800"/>
            <a:ext cx="812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Примеры исследования ключевой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8005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605" y="974309"/>
            <a:ext cx="815454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>
              <a:spcBef>
                <a:spcPts val="1200"/>
              </a:spcBef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рассказал — и я забыл.</a:t>
            </a:r>
          </a:p>
          <a:p>
            <a:pPr marL="1800000"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показал — и я запомнил.</a:t>
            </a:r>
          </a:p>
          <a:p>
            <a:pPr marL="1800000"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меня 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вовлёк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и я 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научился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0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Конфуций (6-й век до нашей эры)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 как вовлечь?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Весёлая история про девочку и сложение дробей.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не при заучивании формулировок и определений, а только </a:t>
            </a:r>
            <a:b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ПРИМЕНЕНИЯ! </a:t>
            </a:r>
          </a:p>
          <a:p>
            <a:pPr>
              <a:spcAft>
                <a:spcPts val="24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творческий процесс, у которого нет конца, потому что существует бесконечно много уровней понимания. 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827" y="269311"/>
            <a:ext cx="5560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НАУЧИТЬ ИССЛЕДОВАТЬ?</a:t>
            </a:r>
            <a:endParaRPr lang="ru-RU" sz="28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249"/>
            <a:ext cx="51689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ф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3789040"/>
            <a:ext cx="3343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ф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517704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ф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514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ф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9" y="4886672"/>
            <a:ext cx="1838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427984" y="524650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ф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038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ел"/>
          <p:cNvSpPr/>
          <p:nvPr/>
        </p:nvSpPr>
        <p:spPr>
          <a:xfrm>
            <a:off x="323528" y="3573016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ф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7" y="3753722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текст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1288"/>
            <a:ext cx="8990838" cy="6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ф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80" y="464401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5779"/>
            <a:ext cx="899083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49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5" y="90872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8" y="3645024"/>
            <a:ext cx="8650605" cy="6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69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339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3120"/>
            <a:ext cx="3514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283968" y="566124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5" y="6360388"/>
            <a:ext cx="7304151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6360388"/>
            <a:ext cx="8295894" cy="3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9" y="686696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4" y="1303167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4" y="4042667"/>
            <a:ext cx="7304151" cy="6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5" y="5019379"/>
            <a:ext cx="2667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4182335" y="5019379"/>
            <a:ext cx="353516" cy="164306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68623" y="573289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58" y="5253745"/>
            <a:ext cx="1857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7845" y="95957"/>
            <a:ext cx="670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Ставим </a:t>
            </a:r>
            <a:r>
              <a:rPr lang="ru-RU" sz="2800" b="1" dirty="0">
                <a:solidFill>
                  <a:srgbClr val="FF0000"/>
                </a:solidFill>
              </a:rPr>
              <a:t>новые</a:t>
            </a:r>
            <a:r>
              <a:rPr lang="ru-RU" sz="2800" b="1" dirty="0"/>
              <a:t> задачи по той же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2467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670" y="439271"/>
            <a:ext cx="7838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«Чистый эксперимент» на ЕГЭ</a:t>
            </a:r>
          </a:p>
          <a:p>
            <a:r>
              <a:rPr lang="ru-RU" sz="2800" dirty="0"/>
              <a:t>Подвесили к шайбе груз: и почти никто не решил!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92" y="1756523"/>
            <a:ext cx="3259096" cy="3368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271" y="5262282"/>
            <a:ext cx="7930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 если бы задачу про соскальзывание шайбы </a:t>
            </a:r>
            <a:br>
              <a:rPr lang="ru-RU" sz="2800" dirty="0"/>
            </a:br>
            <a:r>
              <a:rPr lang="ru-RU" sz="2800" dirty="0"/>
              <a:t>действительно </a:t>
            </a:r>
            <a:r>
              <a:rPr lang="ru-RU" sz="2800" dirty="0">
                <a:solidFill>
                  <a:srgbClr val="FF0000"/>
                </a:solidFill>
              </a:rPr>
              <a:t>РЕШАЛИ</a:t>
            </a:r>
            <a:r>
              <a:rPr lang="ru-RU" sz="2800" dirty="0"/>
              <a:t>, а не заучивали решение, </a:t>
            </a:r>
            <a:br>
              <a:rPr lang="ru-RU" sz="2800" dirty="0"/>
            </a:br>
            <a:r>
              <a:rPr lang="ru-RU" sz="2800" dirty="0"/>
              <a:t>то решили бы и эту: она ненамного сложнее. </a:t>
            </a:r>
          </a:p>
        </p:txBody>
      </p:sp>
    </p:spTree>
    <p:extLst>
      <p:ext uri="{BB962C8B-B14F-4D97-AF65-F5344CB8AC3E}">
        <p14:creationId xmlns:p14="http://schemas.microsoft.com/office/powerpoint/2010/main" val="9495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75" y="1292226"/>
            <a:ext cx="3601220" cy="36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7"/>
          <a:stretch/>
        </p:blipFill>
        <p:spPr bwMode="auto">
          <a:xfrm>
            <a:off x="1813941" y="5391570"/>
            <a:ext cx="5516118" cy="9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12" y="1443080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шайба движется внутри </a:t>
            </a:r>
            <a:r>
              <a:rPr lang="ru-RU" sz="2800" dirty="0">
                <a:solidFill>
                  <a:srgbClr val="FF0000"/>
                </a:solidFill>
              </a:rPr>
              <a:t>кольцевого жёлоба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то она может давить и на внутреннюю и на наружную поверхность.</a:t>
            </a:r>
          </a:p>
          <a:p>
            <a:r>
              <a:rPr lang="ru-RU" sz="2800" dirty="0"/>
              <a:t>Уравнения остаются теми же!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6019" y="270882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Расширение ситуации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80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9" y="903277"/>
            <a:ext cx="2137671" cy="2228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9" y="3246319"/>
            <a:ext cx="3357173" cy="45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7966" y="452898"/>
            <a:ext cx="518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Какие соотношения можно записать?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832" y="1055119"/>
            <a:ext cx="1870166" cy="107259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81934" y="25080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314998" y="1456611"/>
          <a:ext cx="495039" cy="3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6" imgW="177646" imgH="139579" progId="Equation.DSMT4">
                  <p:embed/>
                </p:oleObj>
              </mc:Choice>
              <mc:Fallback>
                <p:oleObj name="Equation" r:id="rId6" imgW="177646" imgH="139579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98" y="1456611"/>
                        <a:ext cx="495039" cy="394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37" y="1437792"/>
            <a:ext cx="1556192" cy="413672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23" y="2073087"/>
            <a:ext cx="3291258" cy="966368"/>
          </a:xfrm>
          <a:prstGeom prst="rect">
            <a:avLst/>
          </a:prstGeom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20" y="2360387"/>
            <a:ext cx="1487555" cy="432429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378277" y="2385995"/>
          <a:ext cx="495039" cy="3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1" imgW="177646" imgH="139579" progId="Equation.DSMT4">
                  <p:embed/>
                </p:oleObj>
              </mc:Choice>
              <mc:Fallback>
                <p:oleObj name="Equation" r:id="rId11" imgW="177646" imgH="139579" progId="Equation.DSMT4">
                  <p:embed/>
                  <p:pic>
                    <p:nvPicPr>
                      <p:cNvPr id="1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277" y="2385995"/>
                        <a:ext cx="495039" cy="394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12" y="4057423"/>
            <a:ext cx="1980349" cy="1075990"/>
          </a:xfrm>
          <a:prstGeom prst="rect">
            <a:avLst/>
          </a:prstGeom>
        </p:spPr>
      </p:pic>
      <p:pic>
        <p:nvPicPr>
          <p:cNvPr id="20" name="Рисунок 19" descr="Вырезка экрана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23" y="4998719"/>
            <a:ext cx="3175160" cy="983573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63" y="5293077"/>
            <a:ext cx="1493203" cy="506064"/>
          </a:xfrm>
          <a:prstGeom prst="rect">
            <a:avLst/>
          </a:prstGeom>
        </p:spPr>
      </p:pic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326739" y="5293077"/>
          <a:ext cx="495039" cy="39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15" imgW="177646" imgH="139579" progId="Equation.DSMT4">
                  <p:embed/>
                </p:oleObj>
              </mc:Choice>
              <mc:Fallback>
                <p:oleObj name="Equation" r:id="rId15" imgW="177646" imgH="139579" progId="Equation.DSMT4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39" y="5293077"/>
                        <a:ext cx="495039" cy="394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661708" y="4276862"/>
            <a:ext cx="2186043" cy="2032429"/>
            <a:chOff x="661708" y="4276862"/>
            <a:chExt cx="2186043" cy="2032429"/>
          </a:xfrm>
        </p:grpSpPr>
        <p:pic>
          <p:nvPicPr>
            <p:cNvPr id="18" name="Рисунок 17" descr="Вырезка экрана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08" y="4276862"/>
              <a:ext cx="2186043" cy="2032429"/>
            </a:xfrm>
            <a:prstGeom prst="rect">
              <a:avLst/>
            </a:prstGeom>
          </p:spPr>
        </p:pic>
        <p:pic>
          <p:nvPicPr>
            <p:cNvPr id="23" name="Рисунок 22" descr="Вырезка экрана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142" y="5133413"/>
              <a:ext cx="209610" cy="353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7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9" y="903277"/>
            <a:ext cx="2137671" cy="2228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5156" y="110732"/>
            <a:ext cx="545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Какова максимально возможная амплитуда </a:t>
            </a:r>
            <a:r>
              <a:rPr lang="ru-RU" sz="2400" b="1" dirty="0">
                <a:solidFill>
                  <a:srgbClr val="FF0000"/>
                </a:solidFill>
              </a:rPr>
              <a:t>гармонических</a:t>
            </a:r>
            <a:r>
              <a:rPr lang="ru-RU" sz="2400" dirty="0">
                <a:solidFill>
                  <a:srgbClr val="FF0000"/>
                </a:solidFill>
              </a:rPr>
              <a:t> колебаний? 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8" y="412975"/>
            <a:ext cx="2299393" cy="4618496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561165"/>
            <a:ext cx="6400800" cy="832591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" y="1318775"/>
            <a:ext cx="5714196" cy="4716374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67" y="4113230"/>
            <a:ext cx="4164055" cy="1836481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24" y="6183856"/>
            <a:ext cx="7367452" cy="56080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055156" y="2722223"/>
            <a:ext cx="4354286" cy="1242300"/>
            <a:chOff x="3055156" y="2722223"/>
            <a:chExt cx="4354286" cy="1242300"/>
          </a:xfrm>
        </p:grpSpPr>
        <p:pic>
          <p:nvPicPr>
            <p:cNvPr id="8" name="Рисунок 7" descr="Вырезка экрана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156" y="2722223"/>
              <a:ext cx="4354286" cy="12423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3561806" y="3013165"/>
              <a:ext cx="130628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96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966" y="391937"/>
            <a:ext cx="518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Какие соотношения можно записать?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6" y="1444239"/>
            <a:ext cx="4046985" cy="774311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5" y="2297693"/>
            <a:ext cx="3329652" cy="889635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167305" y="3337788"/>
            <a:ext cx="2498278" cy="298246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6" y="4145280"/>
            <a:ext cx="5356506" cy="1923995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98" y="1263343"/>
            <a:ext cx="348370" cy="579165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60" y="2488978"/>
            <a:ext cx="2734382" cy="1396699"/>
          </a:xfrm>
          <a:prstGeom prst="rect">
            <a:avLst/>
          </a:prstGeom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56" y="4287512"/>
            <a:ext cx="2343602" cy="1599600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5" y="5019103"/>
            <a:ext cx="2121120" cy="1736018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70" y="4564280"/>
            <a:ext cx="1191450" cy="469536"/>
          </a:xfrm>
          <a:prstGeom prst="rect">
            <a:avLst/>
          </a:prstGeom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83" y="5146689"/>
            <a:ext cx="2299062" cy="965606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33" y="5186923"/>
            <a:ext cx="2465744" cy="925372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5" y="6150081"/>
            <a:ext cx="3207192" cy="511540"/>
          </a:xfrm>
          <a:prstGeom prst="rect">
            <a:avLst/>
          </a:prstGeom>
        </p:spPr>
      </p:pic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47" y="1212287"/>
            <a:ext cx="4533208" cy="118169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63" y="3728023"/>
            <a:ext cx="1544082" cy="1275038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0" y="2977137"/>
            <a:ext cx="4355076" cy="803022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3013795" y="4799048"/>
            <a:ext cx="2472606" cy="574141"/>
          </a:xfrm>
          <a:prstGeom prst="straightConnector1">
            <a:avLst/>
          </a:prstGeom>
          <a:ln w="762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4765836" y="3187328"/>
            <a:ext cx="1684221" cy="1495156"/>
          </a:xfrm>
          <a:prstGeom prst="arc">
            <a:avLst>
              <a:gd name="adj1" fmla="val 6641728"/>
              <a:gd name="adj2" fmla="val 15568150"/>
            </a:avLst>
          </a:prstGeom>
          <a:ln w="762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0.20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0.209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8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69" y="77644"/>
            <a:ext cx="848985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7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«АЛГОРИТМ» ИССЛЕДОВАНИЯ КЛЮЧЕВОЙ СИТУАЦИИ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 для данной ситуации? Как это обосновать?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законы и закономерности в виде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Какие задачи можно поставить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эту систему уравнений?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задачи?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каждой из этих задач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новые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данной ситуации.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можно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модифицировать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исходную ситуацию для постановки и решения новых задач?  </a:t>
            </a:r>
          </a:p>
        </p:txBody>
      </p:sp>
    </p:spTree>
    <p:extLst>
      <p:ext uri="{BB962C8B-B14F-4D97-AF65-F5344CB8AC3E}">
        <p14:creationId xmlns:p14="http://schemas.microsoft.com/office/powerpoint/2010/main" val="1985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1" y="86916"/>
            <a:ext cx="86240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>
              <a:spcAft>
                <a:spcPts val="2400"/>
              </a:spcAft>
            </a:pPr>
            <a:r>
              <a:rPr lang="ru-RU" dirty="0"/>
              <a:t>Учебники для 7-9 классов — </a:t>
            </a:r>
            <a:r>
              <a:rPr lang="ru-RU" dirty="0">
                <a:solidFill>
                  <a:srgbClr val="FF0000"/>
                </a:solidFill>
              </a:rPr>
              <a:t>двухуровневые</a:t>
            </a:r>
            <a:r>
              <a:rPr lang="ru-RU" dirty="0"/>
              <a:t>: почти в каждом параграфе есть рубрика </a:t>
            </a:r>
            <a:r>
              <a:rPr lang="ru-RU" dirty="0">
                <a:solidFill>
                  <a:srgbClr val="FF0000"/>
                </a:solidFill>
              </a:rPr>
              <a:t>«Хочешь узнать больше?»</a:t>
            </a:r>
            <a:r>
              <a:rPr lang="ru-RU" dirty="0"/>
              <a:t>. </a:t>
            </a:r>
          </a:p>
          <a:p>
            <a:pPr>
              <a:spcAft>
                <a:spcPts val="2400"/>
              </a:spcAft>
            </a:pPr>
            <a:r>
              <a:rPr lang="ru-RU" dirty="0"/>
              <a:t>Почти в каждом параграфе учебников для 7-8 классов есть </a:t>
            </a:r>
            <a:r>
              <a:rPr lang="ru-RU" dirty="0">
                <a:solidFill>
                  <a:srgbClr val="FF0000"/>
                </a:solidFill>
              </a:rPr>
              <a:t>«Домашняя лаборатория»</a:t>
            </a:r>
            <a:r>
              <a:rPr lang="ru-RU" dirty="0"/>
              <a:t>. </a:t>
            </a:r>
          </a:p>
          <a:p>
            <a:pPr>
              <a:spcAft>
                <a:spcPts val="2400"/>
              </a:spcAft>
            </a:pPr>
            <a:r>
              <a:rPr lang="ru-RU" dirty="0"/>
              <a:t>Учебники для 10-11 классов </a:t>
            </a:r>
            <a:r>
              <a:rPr lang="ru-RU" dirty="0">
                <a:solidFill>
                  <a:srgbClr val="FF0000"/>
                </a:solidFill>
              </a:rPr>
              <a:t>двух видов</a:t>
            </a:r>
            <a:r>
              <a:rPr lang="ru-RU" dirty="0"/>
              <a:t>: для </a:t>
            </a:r>
            <a:r>
              <a:rPr lang="ru-RU" dirty="0">
                <a:solidFill>
                  <a:srgbClr val="FF0000"/>
                </a:solidFill>
              </a:rPr>
              <a:t>базового и углублённого </a:t>
            </a:r>
            <a:r>
              <a:rPr lang="ru-RU" dirty="0"/>
              <a:t>уровней и для </a:t>
            </a:r>
            <a:r>
              <a:rPr lang="ru-RU" dirty="0">
                <a:solidFill>
                  <a:srgbClr val="FF0000"/>
                </a:solidFill>
              </a:rPr>
              <a:t>базового</a:t>
            </a:r>
            <a:r>
              <a:rPr lang="ru-RU" dirty="0"/>
              <a:t> уровня. Комбинированные учебники позволят подготовить к ЕГЭ тех учеников в «базовых классах», которые хотят сдавать ЕГЭ. </a:t>
            </a:r>
          </a:p>
          <a:p>
            <a:pPr>
              <a:spcAft>
                <a:spcPts val="2400"/>
              </a:spcAft>
            </a:pPr>
            <a:r>
              <a:rPr lang="ru-RU" dirty="0"/>
              <a:t>В конце каждого параграфа есть рубрика </a:t>
            </a:r>
            <a:r>
              <a:rPr lang="ru-RU" dirty="0">
                <a:solidFill>
                  <a:srgbClr val="FF0000"/>
                </a:solidFill>
              </a:rPr>
              <a:t>«Что мы узнали»</a:t>
            </a:r>
            <a:r>
              <a:rPr lang="ru-RU" dirty="0"/>
              <a:t>. Она </a:t>
            </a:r>
            <a:r>
              <a:rPr lang="ru-RU" dirty="0">
                <a:solidFill>
                  <a:srgbClr val="FF0000"/>
                </a:solidFill>
              </a:rPr>
              <a:t>избавляет учителя от необходимости диктовки</a:t>
            </a:r>
            <a:r>
              <a:rPr lang="ru-RU" dirty="0"/>
              <a:t> основных положений и помогает ученикам при подготовке к уроку. </a:t>
            </a:r>
          </a:p>
          <a:p>
            <a:pPr>
              <a:spcAft>
                <a:spcPts val="2400"/>
              </a:spcAft>
            </a:pPr>
            <a:r>
              <a:rPr lang="ru-RU" dirty="0"/>
              <a:t>В конце каждого учебника приведены </a:t>
            </a:r>
            <a:r>
              <a:rPr lang="ru-RU" dirty="0">
                <a:solidFill>
                  <a:srgbClr val="FF0000"/>
                </a:solidFill>
              </a:rPr>
              <a:t>«Ответы и решения»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«Полезные советы»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211" y="846646"/>
            <a:ext cx="8239873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новый материал,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формулы, графики, демонстрации.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«Ты мне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… ты мне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показал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(точно по Конфуцию: результат — забыл или запомнил, но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научился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новых формул начинаем обычно с задач 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подстановку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разборе трудных задач обычно показываем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готовые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решения. 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Ученик: «Почему учитель выбрал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именно эти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уравнения для решения данной задачи из десятков формул в учебнике?!»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3686" y="177043"/>
            <a:ext cx="469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ЗНАНИЕВАЯ ПАРАДИГМА</a:t>
            </a:r>
            <a:endParaRPr lang="ru-RU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07" y="197224"/>
            <a:ext cx="89198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>
              <a:spcAft>
                <a:spcPts val="2400"/>
              </a:spcAft>
            </a:pPr>
            <a:r>
              <a:rPr lang="ru-RU" dirty="0"/>
              <a:t>Приведены сведения о </a:t>
            </a:r>
            <a:r>
              <a:rPr lang="ru-RU" dirty="0">
                <a:solidFill>
                  <a:srgbClr val="FF0000"/>
                </a:solidFill>
              </a:rPr>
              <a:t>расчёте погрешностей</a:t>
            </a:r>
            <a:r>
              <a:rPr lang="ru-RU" dirty="0"/>
              <a:t> при проведении лабораторных работ. </a:t>
            </a:r>
          </a:p>
          <a:p>
            <a:pPr>
              <a:spcAft>
                <a:spcPts val="2400"/>
              </a:spcAft>
            </a:pPr>
            <a:r>
              <a:rPr lang="ru-RU" dirty="0"/>
              <a:t>Даны описания </a:t>
            </a:r>
            <a:r>
              <a:rPr lang="ru-RU" dirty="0">
                <a:solidFill>
                  <a:srgbClr val="FF0000"/>
                </a:solidFill>
              </a:rPr>
              <a:t>всех требуемых типов</a:t>
            </a:r>
            <a:r>
              <a:rPr lang="ru-RU" dirty="0"/>
              <a:t> лабораторных работ. </a:t>
            </a:r>
          </a:p>
          <a:p>
            <a:pPr>
              <a:spcAft>
                <a:spcPts val="2400"/>
              </a:spcAft>
            </a:pPr>
            <a:r>
              <a:rPr lang="ru-RU" dirty="0"/>
              <a:t>Учебники для 7-9 классов содержат </a:t>
            </a:r>
            <a:r>
              <a:rPr lang="ru-RU" dirty="0">
                <a:solidFill>
                  <a:srgbClr val="FF0000"/>
                </a:solidFill>
              </a:rPr>
              <a:t>олимпиадные задачи</a:t>
            </a:r>
            <a:r>
              <a:rPr lang="ru-RU" dirty="0"/>
              <a:t>, распределённые по темам.</a:t>
            </a:r>
          </a:p>
          <a:p>
            <a:pPr>
              <a:spcAft>
                <a:spcPts val="2400"/>
              </a:spcAft>
            </a:pPr>
            <a:r>
              <a:rPr lang="ru-RU" dirty="0"/>
              <a:t>В конце каждого учебника предложены </a:t>
            </a:r>
            <a:r>
              <a:rPr lang="ru-RU" dirty="0">
                <a:solidFill>
                  <a:srgbClr val="FF0000"/>
                </a:solidFill>
              </a:rPr>
              <a:t>доступные большинству учеников задания для проектно-исследовательской деятельности</a:t>
            </a:r>
            <a:r>
              <a:rPr lang="ru-RU" dirty="0"/>
              <a:t>.</a:t>
            </a: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rgbClr val="FF0000"/>
                </a:solidFill>
              </a:rPr>
              <a:t>Дополнительные материалы:</a:t>
            </a:r>
            <a:r>
              <a:rPr lang="ru-RU" dirty="0"/>
              <a:t> электронная форма учебников, тетради для лабораторных, самостоятельных и контрольных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0720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407908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24568"/>
            <a:ext cx="8311896" cy="11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08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8680"/>
            <a:ext cx="8311896" cy="23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31189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57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11896" cy="46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16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9056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96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055"/>
            <a:ext cx="7776864" cy="62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96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4" y="548680"/>
            <a:ext cx="85817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865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" y="2132856"/>
            <a:ext cx="8970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31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9" y="980728"/>
            <a:ext cx="873110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90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055"/>
            <a:ext cx="6480720" cy="63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0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79" y="1359603"/>
            <a:ext cx="87047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знают, с чего начать.  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Пытаются найти </a:t>
            </a:r>
            <a:r>
              <a:rPr lang="ru-RU" sz="2800" dirty="0">
                <a:solidFill>
                  <a:srgbClr val="FF0000"/>
                </a:solidFill>
              </a:rPr>
              <a:t>сразу </a:t>
            </a:r>
            <a:r>
              <a:rPr lang="ru-RU" sz="2800" dirty="0"/>
              <a:t>ответ на вопрос задачи.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Ищут с этой целью </a:t>
            </a:r>
            <a:r>
              <a:rPr lang="ru-RU" sz="2800" dirty="0">
                <a:solidFill>
                  <a:srgbClr val="FF0000"/>
                </a:solidFill>
              </a:rPr>
              <a:t>«нужную формулу»</a:t>
            </a:r>
            <a:r>
              <a:rPr lang="ru-RU" sz="2800" dirty="0"/>
              <a:t> в учебнике </a:t>
            </a:r>
            <a:br>
              <a:rPr lang="ru-RU" sz="2800" dirty="0"/>
            </a:br>
            <a:r>
              <a:rPr lang="ru-RU" sz="2800" dirty="0"/>
              <a:t>(«с теми же буквами»).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Это — следствие того, что начинаем с задач «на подстановку»!</a:t>
            </a:r>
          </a:p>
          <a:p>
            <a:pPr marL="457200" indent="-4572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задач часто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заучиваются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учениками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условиями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(«эту задачу я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»). И ученик на экзамене 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решает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задачу, а пытается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заученное решение. </a:t>
            </a:r>
          </a:p>
          <a:p>
            <a:pPr marL="457200" indent="-4572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НАТАСКИВАНИЕ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не обучение!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793" y="282008"/>
            <a:ext cx="844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b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учеников при встрече с трудной задачей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6" y="116632"/>
            <a:ext cx="580724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ownloads\погрешности 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5"/>
            <a:ext cx="2880320" cy="1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15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612"/>
            <a:ext cx="64807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69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715"/>
            <a:ext cx="6624736" cy="63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50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8" y="169763"/>
            <a:ext cx="6060144" cy="6518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80112" y="5661247"/>
            <a:ext cx="1656184" cy="112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20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692" y="406979"/>
            <a:ext cx="7838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/>
              <a:t>Ученик – это не сосуд, который нужно наполнить, а факел, который надо </a:t>
            </a:r>
            <a:r>
              <a:rPr lang="ru-RU" sz="3600" b="1" dirty="0"/>
              <a:t>зажечь</a:t>
            </a:r>
            <a:r>
              <a:rPr lang="ru-RU" sz="3600" dirty="0"/>
              <a:t>,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</a:rPr>
              <a:t>а зажечь факел может лишь тот, кто сам горит! 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Плутарх (2-й век до нашей эры)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99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69" y="892073"/>
            <a:ext cx="884305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МЕТОД; 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И МЕТОДИЧЕСКИЕ МАТЕРИАЛЫ.</a:t>
            </a:r>
          </a:p>
          <a:p>
            <a:pPr>
              <a:spcBef>
                <a:spcPts val="30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Мы предлагаем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«МЕТОД ИССЛЕДОВАНИЯ КЛЮЧЕВЫХ СИТУАЦИЙ»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4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этом методе используется то, что сюжеты тысяч школьных задач по физике группируются вокруг нескольких десятков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КЛЮЧЕВЫХ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</a:p>
          <a:p>
            <a:pPr>
              <a:spcBef>
                <a:spcPts val="24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Эти ситуации и являются объектами исследования при обучении решению задач. </a:t>
            </a:r>
            <a:endParaRPr lang="ru-RU" sz="28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321" y="84445"/>
            <a:ext cx="5930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научить исследовать, нужны: </a:t>
            </a:r>
          </a:p>
        </p:txBody>
      </p:sp>
    </p:spTree>
    <p:extLst>
      <p:ext uri="{BB962C8B-B14F-4D97-AF65-F5344CB8AC3E}">
        <p14:creationId xmlns:p14="http://schemas.microsoft.com/office/powerpoint/2010/main" val="34667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51" y="1238651"/>
            <a:ext cx="8489576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падение тела, 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наклонной плоскости,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планеты по круговой орбите, 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 маятника.</a:t>
            </a:r>
          </a:p>
          <a:p>
            <a:pPr>
              <a:spcBef>
                <a:spcPts val="24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ключевых ситуаций в электромагнетизме: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последовательное соединение проводников, 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параллельное соединение проводников, </a:t>
            </a:r>
          </a:p>
          <a:p>
            <a:pPr marL="745200" indent="-457200"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проводника по металлическим направляющим в магнитном поле, </a:t>
            </a:r>
          </a:p>
          <a:p>
            <a:pPr marL="745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колебательный контур.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951" y="628456"/>
            <a:ext cx="685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ключевых ситуаций в механике: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65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МИКС=1"/>
  <p:tag name="ISPRING_PLAYERS_CUSTOMIZATION" val="UEsDBBQAAgAIAHp+sEp/1RzKugUAAAMTAAAdAAAAdW5pdmVyc2FsL2NvbW1vbl9tZXNzYWdlcy5sbmfFWF9P21YUf6/U72BFqrRJK20ntaom/shJLsGqY1PbAbppstBACAmCNNapjwlsoxPbylgRjBW6smkv3YOXJiWQOHyFe7/CPsnOOddO7JDWTvuwhyDfi+/v/O655/zOuR6deLS6ony9+OX68lp5LHNr5GZGWSx/sbawXF4ay5Scyet3M8r6V/PlhfmVtfLiWKa8llEmxq9eGV2ZLy89nF9ahOerVxRldHVxfR2G6+M46o2V5YWxzHTWzZnFadV44OpmwXSzWiEzzn/jHf6Kd8QGb/ILhZ/DsM0vuMd9mGh+8PGdu49u3b7z4eiNACoNsl1UdT0RWyHw2zdTYBuOZeouGGC6a7A5B7Cf8h3A3+N7w602S46uGQwAXsDyHf4rAL0cDmLaYjOw/ghW78PvaeLqkmUxw3FtXcszV7Ndw3TIXzpzWJ620hJPFH4hKuCgOvxa/DVvoJNw2ofHDv9HfEv/bIIHO8G7oooDsQHPDfj7gwITLfDuGa8riCM97ovvuJfEMW8WVc1wLWY7lpZzNNMAXju8BkfXERWFnwLshbQDFFqXCMiJBrwHvOEdD4ziEQN7TxE/IgxvEylYgVtrjCRSstRZzSi4jmnqtsuMfDgDzPaBTg3IVMRjcBJtvQIPVYCvBeHVGBLfUm1mUcx6okq7PH8HBFcG/rHYQjoIQ+zAkdVhGU1phSkdfg7Rega0KnCesOfhYKYZHuWfEBjoerm3FCAQsMyCgLftWdPCIN1Fh2MA4noFs5jCtYW7q0cCOBKU3huiIsm2ZuRMSJmcE7V/BBh05IC0zc9iDJIAi8y21QJzs+YcJB+B7fGTYVaZ9/BU+eEwax4wW+pU0iJDndEKKiYdqkOYgyQNu2JbQX+iIASOH5z5G9ITmPHoGnyjIb6nVEN/NSLaILaHI2Sz+yUIB03VQ0KhRvk46BHyiFATU1BG/YDTFz+F9FoUTh35Njwje593kriB+uZYHuP7fkn71J1UNZ3lXQj4vDnrOrI2EEkfvRV3HYVPg59hXgbS1PXKR5IXCZXYVMQWPmLiSiixCa8iwGMkKQWxq0CA0VQoryC7JPC1QO2NPJu7FjGTQvj6dhirFn0bPRpUG04vi2OM2lu4xVO5vxa9A3FM4FSs+/0rCciTSuvZS+xb8vQl+zR+t6XsZTUUiZ+BGvQvKGTim5T7DwAYVFPIFnZ9dX55Jf0yzZg0STI6kMe4rTrWkeRC1EMwzBDkCKNegdU+kIcaTvkZFOWOTOGYjeTy1LMyAwdgUk1oot8H43np8WZZ1tYc2ZR5eOhJSym+ZBzEQ+u5THEZWjJegFBFbGIfClUj2iHVYOY0VAjuD9TQFkZVNKHCtiyMSe4lxlWkqYrVB0dzdEZlhWKMgLekAbTqk9UmEE9ZNsFOqchCt0r5vqyL6BrZl6AR6QNIRsw6NNcT7hTdnaiG/3lNbeordFw7dMzE+xAOfPM8pkPNt5SVJGM2U63clJtTjRyTLdpG0Ip6KZdCbiFj3bFdXc0SyAtyGt5o6sHBnQWFxw9FKU1NCwzI60WeTapgpBfRHepsz/+t/JUSp5/l79Dt7PM/oLX9m59AV3/CXyqAe8wPYAOHfOeToXBBYFDaWRf/M2rH21Rlz3nz8yQ0R83GAega9QxbMmBzkGZ5cIvrAhzzX+g2t0tXwiPYWOK10NEg9OL3nV06NgrejnhC3ROmCEVbe0CDi6qHaeuTtLz5BtRQKL9PSZlIQhQJ7YUXLGw6RpIZQ04EQaI6jpqbKkLa2HTAmHKbIFDV5OYuClNUrXugv3RTAJwDYF7FnYFetuU+UDH6rlbJhTBqgk46uLJ1Y2QYgN6NHYSS1LtGvWOqS14U6P3rLPrJ0aZdNZ+nDx2AcYi9H6D4oaIGLUidRDXCFSdb0e8hWJr6voiktZ+bUg0oIv8HBSr9oUqDIspxmIdB01EL+4I4Wne0Tp+rRm9Evl79B1BLAwQUAAIACAB6frBKM9LasikEAADEDgAAJwAAAHVuaXZlcnNhbC9mbGFzaF9wdWJsaXNoaW5nX3NldHRpbmdzLnhtbOVX3W4TRxS+91OMtuKueBMIJY1sRyixhVXnR/VWolfR2DuJR+yPtTtuSK+SRgWqoIJoURFtqdSLXrshLk5DkleYeYU+Sc/Z2bW9sUk3RSAkZK3tnTnnO9/55syc3cL8HdchX7Eg5L5XNKbzUwZhXtO3ubdRNL6wKpdnDRIK6tnU8T1WNDzfIPOlXKHdaTg8bNWZEGAaEoDxwrm2KBotIdpzprm5uZnnYTvAWd/pCMAP803fNdsBC5knWGC2HboFP2KrzUIjRsgAAJfre7FbKZcjpKCRlny74zDCbWDucUyKOhWHhi3D1GYN2ry9Efgdz17wHT8gwUajaHw0ewM/iY2GWuQu81CTsASDOCzmqG1zZEGdOv+akRbjGy2ge33GIJvcFq2icXXqCsKAuTkOE4Hr3CnCLPgggidifJcJalNB9a0OKNgdESYDesje8qjLmxbMEBSgaCxaa/VadbG8trxiletrN62lmuZwASerfMu6gJNVtWrlTPY3v1wtf16rLn+2Zq2s1Kzq6tALJEplWDDTEhRAKr8TNNlAgQIVgjZboCj4rFMnZAVzdCgxW/e9lGx4Txq+A2UReUGFuw1mL1OXjRRK/Tb3KmA5bZB1SMTZKho3Ak4dg3BBHd4cOIedRii4iAqyMmpJAAt2DiNLdWMYXqvTbNEgZKO0kpkQq6FZko/VHlHfyhP1jezD1SNyX57Il3D9KY/hex+H1QMiT9U2WO3IV2irtvVADyx78hgcu+qu7Ms+UTvJzF/g35Mv5AkBn57aQaP5SP449ms5/QbmgIC05AEBmC6RB2pb7SKaPIQY8kh25SFOarZACuIBEwJRTuSReiD/xsCnEeUjTOsleOwjsLqPhpDWQzSOieUzEfsVPEEYTQzShbBE7UKEU8C5j3rFOslD1HOAr3O4pMu4urxYvnVpJAlkdwCcHybOcJPkgzT/P7dU0nod05QuwglkHXLKRAlrC4uAJOujC+xUL2+sUcRjGPhjvWi4iq/ULlH38C8scwx1Vu1UgoCRXfNsqv54jgYRoXHNz2wUzBp1H6nZAzSD+oSNc1d2s0uZVnFymAnl31PfRZSP1R44Domoveyhk9SP8WYYuhuF7sMSdIenxJlDQX0/sg8joMga/iNPWMUsLKamr1ydufbJ9dlP5/LmP9t/XD7XKW4Kqw7lXtIVFl7bRv7D65xmMuZb8QMXegOzx6JO7nhxPxo/pgsmto/J3UQEnfe0mTyXP8if5SP5GL6fwIn0VD7JVGI/gc8v4PG7fCafZtyXjzKeioCayfK5fJatOaWOgv45ZZ8x7Avw7UYnyj19suDuPo7OtT40vLixvrVN8k5K9o0egHS9v52SfX8le5Nd/qEopu8GT/KpR/eCOfGtB2dc7nEXdHS4zQavSqVrM1PwMjBxKpcDtPSbZyn3L1BLAwQUAAIACAB6frBKRAjU2r4CAABaCgAAIQAAAHVuaXZlcnNhbC9mbGFzaF9za2luX3NldHRpbmdzLnhtbJVWUW+bMBB+36+IsvfCumzpJBqpyVKpUrdWa5V3AxewYmxkm3T59/OBCXYCCeMUCd99n+98dz4SqR3li0+TSZQIJuQbaE15plDT6iY0vZ/GldaC3ySCa+D6hgtZEDZdfH6snyiokddYYg9yLGdLEujczOtnDMX6+DZHGSIkoigJPzyLTNzEJNllUlQ8vRpafihBMsp3Bhn+mK/Wgw4YVfpJQ+HFtL5DGUcpJSgFGNL3NcpVFiMxsNbTQxjOw3Akp3N1+fQntD1VVNe02+Xs8W42RCtJBn6S7x5QhvHc7O5XZY5ymaDhrzbQr7cog1BGDiD9zX/OUAYZoqzK/+mRUooME+pzLhfxyGGCpOb6YVQhylUCHggdYc2/oAwxbHrC+nFA9tW99xFeVynYK+b1ZCBg0WMGCy0riIJ21dhULj5eKm3uByy2hCkDcFUd6NUE/Uoq1W7j6zrcH/igPHVAVtEhNoJVBayaeB2gr+/wq9WyHhVufEedE6CE/TnQ0XbQ3yav51BH20HfGE3hhbPDOf7U1JDaKi+JreflAhgrcGKWbcraVWtFT894d5Xr22paUCFSWCiM550WgJWLglrXxBScBRVxsqcZ0VTwX4iLD/VpVBScGGy39fdWpKlm0NdydYxmUHsx49rvSGv1W7L5MHSHa9YTbeb4/ZRoTZK8MB8mNZ1Y3v203mca9FNwVBo8yCe+FWNJBZE7kO9CsNF+uNAwGiyaCzYEjwInC1HQn+fIbtJXAF4VMci1qRuFY+f4ygaY0yxn5qc3FD4gbY1NMw4YG6bOzXac0K4zHY1tAyAyyY9N0KwaU1ExTRnsoR0BjqI+89DhImUadajnHvQzbLUzVKxiVFfaedE1y8kgcQw9hI0Jq5/RWK7PYk1iVR/Mu/ztKO7O5A3ndqRh83nTrFbYZvJ2NvbzDBol/qf8B1BLAwQUAAIACAB6frBKbmH9EvsDAADVDQAAJgAAAHVuaXZlcnNhbC9odG1sX3B1Ymxpc2hpbmdfc2V0dGluZ3MueG1s3VdRTxtHEH73r1hdlbfGB0naUHQ2isAIqw6gcpWSJ7TcLfaq5zvrbl1Cn6CoSSqiJkobJUrbVOpDn12CG1Ni+Au7f6G/pDO3d9iHHeeI2qiq0Bnv7sw333w7O3u25u40PfIlCyMe+CVjujhlEOY7gcv9esn43F68PGOQSFDfpV7gs5LhBwaZKxesVnvD41FjjQkBphEBGD+abYmS0RCiNWuaW1tbRR61QlwNvLYA/KjoBE2zFbKI+YKFZsuj2/BPbLdYZCQIOQDgaQZ+4lYuFAixNNLNwG17jHAXmPsck6Lekmh6hqmtNqjzRT0M2r47H3hBSML6Rsn4YOYG/qU2GmmBN5mPkkRlmMRpMUtdlyMJ6q3xrxhpMF5vANvr1wyyxV3RKBlXp64gDJibozAxuE6dIsx8ABr4IsFvMkFdKqge6oCC3RFROqGn3G2fNrljwwrB/EvGgr2+VqsuVNaXV+zK2vqSfbOmOVzAya7csi/gZFftWiWX/dLt1cpnteryp+v2ykrNrq4OvECiTIaWmZXAAqmCduiwMwUsKgR1GqAo+GxSL2KWOTyVmm0GfkY2HJONwIOqiL0MsglMve2ScSPk1DMIF9TjztmqoGGdiUXuQQ7oO13c9IUxANT5Og0aRmw4ULoS4f46ZflY7RP1jTxRX8sePF0iD+SJfAXP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VfY5gTqvNqZBAEjv+b5VP1hggYxoVHNzx0UzBp1H6rZQzSD+oSDc1d28kuZVXF8mDHl31XfxpT7ah8cB0TUfv7Qaep9HAxCd+LQPdiCzqBLnGsK6ruhcxgDxdbwHXnCLuZhMTV95eq1jz6+PvPJbNH8a+e3yxOdkja/6lHup31+/o0Xw1u8JlwPI76LQdiEbs/ckajj77Dkhhlt05aJTX38/SDC9nu7Hl7I7+WP8pF8DJ9PoMc8k09yFc1T8PkJPH6Vz+WznCftUc4+B6i5LF/I5/mum8zh7k0o5JxhX4JvJ+4R93SvwPPajztVD66w5Kr818r+vRTh5JcUXaL/UBH+d0WYeBL/txro0dkbceYV2DLH/noowHz2p1i58DdQSwMEFAACAAgAen6wSqvZMVqOAQAABQYAAB8AAAB1bml2ZXJzYWwvaHRtbF9za2luX3NldHRpbmdzLmpzjZTPT8IwFMfv/BVLvRoyER16Q4XEhIOJ3oyHbpSx0LVN200m4X+XV361XSf2Xeh3H76v7zWvm160WyhD0WO0Mb/N/s3dG42ApmVFrl2dgr7AVPkfSviAFC3m5KMoCS0YQR5SHz1P8vZMBJ0RM65p8w6+yjJEPISL9qmRDIEqANYB7TugrUOGPyexZxW2L8pqdVppzVk/40wTpvuMyxIbBl1NzbJL9GBeE3kBXeCMOKaJWV3k2fEugbC5jJcCs2bGc95PcbbKJa/YvCv/shFE7u58tQfih+R54tjRQulXTUo/8WQE0U0KSZQih7z3E4ggTHFKqOU7juMkjv9AHeN2QR5dF6rQR3rwNJyOhjYtcE5aXRqNIVyM7bxa3Uwg2pwma70nbgcQDkFxQ2TL6mUI4YBcVOIfFygkz6EjLbTd8xNKOZ4XLD+kjiGCHBwWbA83cwNhg+dCY7OQM0LcG6FlYCTLgMY6594XdXh2lZd4FkjS/Wj5Ig/8W4RA95U8Hkb7DwnsP6OvS2epvdp6219QSwMEFAACAAgAen6wSp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B6frBKOefJP2UAAABnAAAAHAAAAHVuaXZlcnNhbC9sb2NhbF9zZXR0aW5ncy54bWyzsa/IzVEoSy0qzszPs1Uy1DNQUkjNS85PycxLt1UKDXHTtVBSKC5JzEtJzMnPS7VVystXUrC347LJyU9OzAlOLSkBKixWKMhJrEwtCknNBTJKUv0Sc4EqDU11DUx0jQyU9O24AFBLAwQUAAIACADtkkJH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p+sEqbt0yuCQoAAPwjAAApAAAAdW5pdmVyc2FsL3NraW5fY3VzdG9taXphdGlvbl9zZXR0aW5ncy54bWzFWt1u29gRvu9TEC4WaIHG+v9xobigSMohVpa8EuNkWxQCbZ3YRCjSoKgkLnRhJ22zRdpumm6QNN1ku2nRm+2F6rU3Tmwpr0C+wj5JZ84hJZKSFSpNUQsKxOHMN3PmzHznHDKl7k3NEHpd2+xov1JtzTSaxLY1Y6e7+gOOK22bumltWKRL7G5iIrmmGW3ztmzcMFEG0q6tGm3Vagt4t7ua5Cr0jysW+KJYhKtsOZvmClkpLRU5UcoJcG8lI65kBLgnplNCKRGBYLgW2SaGPRu1lAjdnTaQjS6xbNlokzurmbB28FZ4BGuW2tZAr7uaz+Kn73vti1n8cNlUrpCT+mk+k8nkOSEnpsRkv1BYKfApTkpmc8lMv1xMZ9IZLpXLpVby/VQhncvAVWUlDyhZaSXPZQvZbFrsp6U0WHM8XxbTQr+QWUmlePAmFVeEfqVSLiSTXCqVymTFfi6fqZSTHGhnAIPPFDGBGTFTzuT7fJlPFTNcRaiUK9m+JEp5IccV01I+mexny+VMMjlJ7mR0wXRNpLGH46fzHYAzp2DmXaytxIziKm33LAuUFdLZ01WbcIbaIZeXUrlLyeyldHLJq0pawb6OH0xYyoQgRoRVH6CUoJf+PRpBsAWCck5rX17a6tm2aSxvm4YNYS0bptVR9aXVH7Iq8cYQx9K8RaxF7G6o22TirkD/4pp5vqBy4TPPaNvs7KnGftXcMZe31O2bO5bZM9qxwtzd3yOWrhk3QTu5UhCkuY50rWvLNumE4pOK+IlvtgfM1CUYXl7CTyxLXd0iuu+RTyYL2CCx7SYu352RiOktravZ1DRdzlaK2Xmme+oOCU9AkcfPfBsDvIRnrYCfdxvZ5I4N6hls9PRcdV3dJ1bYCSPGuVbmXm9v0Xras8wdTHbY7t0TPbbTTeAZYwcjTOInlhEOEB1ibaTwM8/KS1uS/kUUvcsol5Q64AUmN0gunohCbpRbQn19g6992qrW1+qtsry2tOr81Rk53zoj965z6rzlnDdwee68dQbOEASnP0rni3dSufyPSwkPKiZ4c52vVt8Jz1H8XDIefE1p1Kst8CFVWzXpugLwXzgPwcVj5/HCAPWrSlWuSYDxNSA8dP4CWN8sjLLRkDYB4jkAPIHvF3EArjYaUk1pNauyKLXkZqtWV2juqpIiiXRMZ+7nnPPWPYBkHcP3zPnOOcGEoXgIP0fOv93f0JunkM2Rp+se4oV7F36fwL+/50BwBpl+7RxziMOyP3R/6wxihCnW13m51mpITaUhC4pcr0FoD50jmMmRe8A5rwD5LXMFUZxNxcAEJ6AHoYPOAPzijMMABpz7B4RxzmlcYIGjO1mOE1WDvybX1lpKvV5ttqSa6EsguCcQ0RHEc+B+BqmiCTiAH4fg4cgruJPFXTT4ptSghTxwD+lY37wfSIs1xAv3PgaFSDRGyOjhe8R1RV67UoWvQoP7EoI7gOmFwS+MtCHhzP4DSgVngg0yHg5UsdSARmg2r9UbWLmPMP9YlQjBYZvTGj7DYR4HqjpQqYML6iSGe7km1KGVBCUYwnOAoUUAYA+c16EgYmCuS80mvya1yvXr0JcU77HzckHD+sc4z86zBc0+lZqM0WLY1fhNeY3HrkQG8ZuU0scj9wGH6UXS8OZhNjvcZVlBVsA0ocaJ+zvai5i7kwB/uA8WjqkpfXIVCkTmq35MPpUN8WIS04DGdIo9yhpiRj24f/QjPKMFNmLa8BsHMHRGMcIDqhYkEev+k6vyz1sVXq5KYgsaQaxfaylsOaFxDjFn4QTSgjpxXmPXegw2zs1PWGiUz9x7nHsff2JbMyj3HqgiwGcYJ+PNMUsBxilH+w26jgF/5K0LNVG6/lHATTx+nD9IWanigvcVHcyxe89L9XeIHpsfIy5Cq1cknc9nrVWvpmk6lIA5GQizSHRt/FCx/6+yhCwVK0XRkmGjZcUXt1imUnXGCpqlavmDjOBDJarJFpKyjIT7J7CDLSMuDe6v40+rhyHBpgUIR7rUUTV9IUu5VqlT+h0BIWIaj3GhjrXYT0BqdR/nOXIHBwBDGAVsmCjReTugEePCkJsFc7UJ016nK+4pzfZMyMFCkNekclNW2IZ4gNUWw5pWBqvBcFl/xRiTlTWrVQjrAGrkWyzl0Nb0CCSvfMJ1hjMXpjOs6CBz+Pthvx+cwfL7xftBijiwSw4t6T76C1bQNOb7Pi5NCwzoFHISf9cDrq6uS/68seV2ehHDxLMtJvphGQaaQT5Bj5OFNsaO3T3kxknB08e3OC3nftp/9l/GHMj/hNFP5+wEYvhrSnxDuNIS+JogsT33Xe+QMYhvDb2McVeVZqvKlynO1zR7eHr1i+O1t10Y+rwbczPi+WCHSFGq8OBn0jsjemx58/3BP+NDRWP9G2xcnzh/h3PLv5yXcHB76XzDAfQL5ykM45nz8KeLQgOz4SIgjV38gp64zukm6Y1z+ssYgApfDmPQU/OXuMeGmJ7GRPCO7mOMF86f6RH+EX0U8BxGGOdxgCJDSYaPt4/oRNK6Hrmf070wdg+twvMZpxckXWzqIeW0iw+8Jxzt/leUEil3cQx64J+ncfO4HCtoaBevbHhF4YUr69BRTTrf2JD3gBwPY+3Wg0jrfONjWAHoeRCgnkL8hzg+YMNzNhqklMhhOtbKHPRCJ947p4+rZkGMyVMboFS6hBzRI0Fcog5ifZC1H3OmyBstXhTpgy+AeYa7egAa+vTr7cSOKQMHIkbhWfD5GK6SkSdkC4QgXOFrsO78n6KgOxKf1YE72bXfot526MjfrkwBjgWTx5m6um/27NDTUcO2TH0DnytPv0gBBXwMvqWTVdvqkVLCvwpqdHfN2/WerWsGWb2h6l1QC4qiqhsQw4ba6/qQYVlUu0Fua0Y7oOoJonqbpt7rEIGNJqAelketBKFMX7sE4x7LpgK3yK1p9YA0alAjd+xpg4A0atDUtTapG/r+tFX0VtDUfxpeVq2gPM7kgQ4xVBD6KfavwjoYQRXfinSDMXmSsGrHbJPVLkaraB2CFQBliLJgxIkLQi4Z6i1th77YXkebrX067i6+9gvdmBRwYn4Fl2zN1snF5U3HYe6YoXHh9awe8HRmNQF7fRdNBpNy9v4eubyk2ra6vdvBV6lLnIdxeYlisveiFxniSyywIha+ZV3MtKNaN4mlmKa+oE/DtMmCJiZr+PlGpcRUpkqJeXNU8mAvnkKj19kilgRVoJFxfYaFQfVdbWdXh6+9qZHbpO2rsPK/4GbQ3t4FaAOOwmNfAUmotIhqbe+OC4tdBRU6Pd3WdHKL+IQVEASyMz8BpS40yPz65u0quWEHSNETLNwHHt9NijFChIEbF5ptQriz7didxdYeW93q0sHPICx/AZqMe8aS5FM1lnuIpU07Mu+JGb5A96LslxLBtRZoaup/N0RlYAp4F/4Hn/8AUEsDBBQAAgAIAH1+sEqnyuFNpRIAAOk2AAAXAAAAdW5pdmVyc2FsL3VuaXZlcnNhbC5wbmftW21cE1e6x7JFu0Vpa3crgqRd3dWt2yKNCoEkU19qfKPU7Uuua0nWpQWtXTGNvCQkGV3uqq3oqJWrQJLRBYwtxZRbbRRCUmUlrZKMEDXcRhJqIEOMYYAJhGSSzJ0gWHfv3ftl7/108yG/yTznnP/5n+c8z/+cD898/MbrnJk/nfvTmJiYmevWrv5tTMzjnJiY2NwZcZRFs9LIoh7ThL/lrIw5Z0p2US8/KViRvSImpgl6Mrj1cer9iV1rNwtjYma1RX7TDIVn34uJWS5bt3rFW6U8Tw/yidO/OTzMKE9eOeuF/UdWfXtFMWPFv89e987cGXfH9//+sfXPpF8GXpixcvXRA0/mHjCtfO7pfz0bv3Jp9Wt/+Y+/PrEyed6hm1hJiZMuQ6sadpxx9PRwS/S2oT80f678XCU+NXj1qrkntSdXHBq1YLrRxsKekBkImWPVusCLFLOYb+juDxVflZnCIk+jwMsP9/PvLoyNNDBT86ezWHM4/DLPhfFXI5Y9qPH+6YT2znRb6Xx2xBDTK1rWMrABL/CYp0+LvCu5Xx3UeS+opS/Jnvqx3TWBF4NkORZFnkMrXzn8WORP6oJ/aAicbu9UgyF3ibp17Psen87XmrWuesuS9K07VzUnRrocShElh1r0REsLxcZhXLf6WFhzaaZwfpcn0roN/9YxoA9Z9a2M8rVdWTVJR3dOp8yv1nBSOL909azXRBidOiR4q0vsKo4MOJ92eP3vUntmRVa5vH3TOne9NbKgG+0ZL25v3Z0V6fL9HM4vG09M4ixkH5Y5kuwXy/oruSkn+XxisERP3DbslI428KVDJ92ovTkkNoskge42JaZTfyo32H0n0xQoUw+/KSZH8XM9OlKrqLMf9F7c8ICMcXYSB8CrkDutmBRrKXPVn7A582hEdw00fvnbEmLYUU4L9pYbtMGR68OOPHaxVWKT3JeELxBKLCDNxvpFWFnHSZPQJgNcIQuSJR0+yJcYCMS6LgD+gjU45ZbV7Z2JawrO1gh2tzc7Kurp49mWppHARUEKXa+EkAOl7OK4G/7RC6JbfX6xY+zt46jfRoZ9+tEL+c8qNGgIZaj83VpMh2ZDl6rDqY4BbbM3cwlssroYqHt9TvOkp5hjgt1x39EHpP7rfBneCmyzKX3IHEauoXP/snJ74mM5Lqk5XoGH6X+w6eZ6t67q9+vOYWAqUpMitJLvJ7P0sNVn173E8kzR7jZ04p930vfYinn1DNDiHMvIrL1/kvuuyYBaLCZc2htLKx1yO1bRAjfKfXzDHd+IFvUkgONthYTYof2gSKZQ4kFQ3J0h5j1eFgYVvhzU47Zk1ak2Nc+LzPDHFCJDHNdm5a5XOkOWrVi8NMFdfETeRZjsRhHvJXEc4qZV6tn2RlHwwgR2H9OpQ5MTkjgIqcI/v42HXVrF2pzaqfVrHAP+Zvo+k6U1/DRhFulEy5ySwTT1PbmPP73Lm6zBsgoL9R954/+CEgwMUGjUfOyIcs1kKIruOwYSx0y0Qn1xaPq+fKY8bYJPa8VxFDoFdHjeEGXd4QEkc6yVWSju+GNCmckbFpV1lGaRsMn3kQ1slm4Rfz8Zv84mqNbsL3sF/VmlxekRkYk/ob2frOD+TrmT8527YTUqNWhZGADeDFObEAyp8LAgrgdP9rEwj/UzWn5ya6galaqsmnpV7qSjlN9mZOY5RH8eCApGEmMQWi7sQwyqkiQOipssVYYILn4SL8op8MqhHAu6wXSS4ME+bWgJfgllROYmuRYTQbm/b0xUt3DTI6jGxUsKzrbMGzwH3pS1XxfZ2+Ja8SYr+JvtYV6niPQTr5nzXsfD/nHmYECiyZ/DsltFdilSJiW2Ov0moZKrVnYRCGr0iT1acrft9Z0wR/zMlBc+PlR7jCefjKa85MrzvMmJK2qP3d7wz6pBkuNs3ej/B/DNNA4fDI22UOcH0EoY7UFjS+TA0BFVsD+xNzEduI7TWYAVp4d3Ts6bX5QcMpXohL5hCAwO1tJCi4bk1fCwf7NePcnmi8O1EaGeZ3i21/8K4PZVTirsLcHNhjU/XF3yN6alhxZ9g7t0Dxk/Lls01ZrkWDS06pL64Rr30q5JH24/VAuSPpDWOnJt8fBwzpXgdat+OEk/3Gvh+69xbcPDhvdlCJ5grbCTITsE7X3n4ZSUzr+uDzToA8vpa02vVqeQCzoyRLr99GPsJ+CwV2UX2/xF4vjzzVPzMisF3jEp6OWA3q8Fu/ddoctNu0TSO1op0QQTl+CyoaY0h1MrDclxdwMexi+YCBRHK+tQT4O/GR22pOFM3y1/N3NQiwWKKGnDhDyGWAe5MfQi++dz73Ant+cepeJPUFTJ0GUaA/aBeI1dsuOA3CkoWMKE6bV3S3S4QmMD9OxVfUvJ1iIbyC6QsWL7mL6is6z8Awp1ltorNyAOU0aWQk0/IyLjGxMInZNhmpMJ1TjT8OJASG5YeZCYPCazezLE854yVBzNk7Fy+SsYsf3xB+nJvOlG+hdKhIHpMzEgti8YKAw7C1MkiqWHTXnn7BYmVnSehel1Up0GD7uFCupAuJ24x+Dv9mAoc0w7c+bg4skoLXJsuxdocqNGAhUWZDDV48nmxNkqkb0CohyiXlYIJb6CGFA9yjgc0YRr+IUuK76+23+HOk0BPhZ/CR+jjiQy/orFoNScvjy152c+osRrPE0BXGPnD8m5QtOuUjbYYanh7o1whhGF82ewWXQ//jj+yS28RMrT3xZkvWFS08Y4PsSKEhnqJQqNISjW2eJVOKX3eJMfG+Wr9dKd23bxJ7PhsyROwUa5BpmRGTtQcQJ3u+IP0H+u1PvwYkph9yo7BZkY2J2RyUclPW7fR8vy+iWFKDQKpwmVhKTRoWVBjPko08dE/K0dBqeHLlaq06kd8wQDko6M9TVT3jfOpnEKBlqkdu1jeMU++i9MM0SZGM0cFODb913FP+nwY5KeBkoofXDTRzIWqUCVfDhtLNB6JxNh5XJM+Iu3HBJP4vYc+ohJCAMvAzAYqsUpn/GOuZiPhJRyPCMADi9QOrbXvLC0lXxtvBX/8JFsui7XG7y3/fN9N+5OZR++8VBt2JY9IJjyh+hM+6ZTBumPmc8izz49JKmBRx+u5V5G4Et96uxSXQcSkP6tRDhu1Q7Ja/5eGszpen82uesZpspZUCZrtzdONUG1x47/Xwkkc1jgjdy2tvBk/v4WROKkF8r6vhtrgqT3B1vsocHYnHtl4/e4+sBtoRFEL9WjTY8MrD/Ba47cCm0jexMkvZfXBupqTo+00cJD5UeLZaG66k27lcL2zS7RS5Mcct5Pbh3rTwX9jb6JO9uS4zwpdbMsHWoSVfYnvoUsfhnNwxm4ndpiE4FYqkyoPP/LjXCWcZeYWObUa+yoxGgOKqm2oUxYKO3QgmxZc6iVT1vM2jGlf59Rdw2tWJgZ+wNhJ8PTMZgPv/CRrWRfm39uwXmJnbD5bjfkIOhGNA+V4n4UOo/gRoOKblIiLcshBkLJBdOOjoYcgbKTGtRC8bmA+pbAwhS60SdZ88N2drHO4rZ8qrw6FRlvUfoUbg+K4zqswG02LcvRv3RVn+iWc3fcX+m/VTrd8ssCtkw62s8sVu7I5IO8vZnz+9vC20jm4JgIWfwvaJ7KbcWpS3SHRQnxacLwtpAnIxOq2qnXeb+YUmZV2HAPOSUKGT4+t+qH3QSjgLlx/l3mWGB4B+qWQ8aGFQUdco05Q0xoVVa0VcfSQ/g1BL93wz8u6ohX0Qd4ZOZel+TD5lCg66t3ppIgQF1Dnsoo73WNefxyd2lm2939bO/p6VDVtJGlUJXB9G0GPy+lpBrK5TMy1TamOlOhsV/PyFSvVqDaeanqQlgt3WcSEQEGLoXVwlAALav5O9Ilh01HSufFqeiLlPlvMB39FXL6AdMQA6pSl6y5gb94Y7tuUGJL/DV6S47yD8CGDqESPflgGVQQvItCV2HKfRrq2ghmfzNK1PARFDYooGz6v5l8Jc0ylmvzb6biSpKs6MQ+WHPZvZipSkxTgwmuxNUFG5MLvpQ/LaBOhOWkwqB07oCRqtO45ENduKhCrlGDgMsV0NI/NOU5iWqsLK7LrMXi1bjdLTT5MiEWnG7Hd0vLeJfFYTAZ1y3tXo+snEr+u46BfKRt8W9Q35E1N0Sw4C3kg4cZx+53QiGY+ymvxlfv2/DjmDOGTn8eZgFkqZ89vDqbqXQ2RW9qUfAoeBQ8Ch4Fj4JHwaPgUfAoeBQ8Ch4Fj4JHwaPgUfAoeBQ8Ch4Fj4JHwaPgUfAoeBQ8Ch4Fj4L/z+DG+VBtpOTDJgcWuBTGQ2t/NPPJgAXTkSFMHymbJpdrtu5cPVUgK0qexye+twzywNBoOvrUuuayXbOdy+tqJtgM7J/LeVAAXtS+aaLw+8/vJUcK32N4a/83Dd4uMGgA70xMpd1WUTtRwP7kdxk/nTAc+ScMLmoFeqIHs4WGaeRwDwqQ/hZ+oJ7fTIwbAF6BTu0POwk5lh6aKHzf85wl4sXwmAaL1AhlrP26GivRYV5ighlvI8Q8LHNt4H8S+16LX2fGppe+8jVfEG7TZWr7iQk36TgpHPgC91AKLlXZE4bGWYNcud7C3a+R0CLbuJ9qNj8/9MVaPa13uOwZdQaYqp5V6I/MvWdW+6bepjK5+jbTyegS8i88GDHdsWioux42GF5g+d4OyKlHemRjDBliCBzfD14kRvnkaEuO9N6bhXSsBqpHptl+HWKyZ7kuqbtQJvWgmO9ht3f+fh+SuAIIdEI2acAM64g7KNu3HA72LcRkdxfK7l7Oq6gbGuxCHI32QKO9uWz0FhcLRzw2WAL6Shx5tmzxYIOXAa0S74wEFfJmEqewTE0j9Gv18BYyoCbFvjeB0TcT4m4k7khxPskfv1Ju6MhDhV2Wx2TPh5gpcOh+ARb2w6TfCI/RvAvBkYXDTdivJtZUgn+Jvb8eoz3kmoRfu5EjuTtb8FS2swlnuHZMA47IUgxBx2uRrwZqAFdJgkzBYwT2Ux5IYC/H9Bjt7fWItJKNbnWKnGVVXQbaWPioMoliOpCX3Dpu1Yes08F32YdO+fxNNKKpBRgvBy4Sbn14hzJN7yvT+3rVOb0/OCsVLrR/Ux1sELQbXDruQRNNox/jgqPcBJ3aaqhHdc3SYFvwe3Xo+x63Wh92ftWKs3PJmjo08rlIYA4n1Un7XbU+z1sclHc6U8N3U1NO8u2y4HPg8HOYLIyC7MOF3g3lzxeekPFSXguI5Ny9yvz7GyFGym3PqWolcS/QvcVXRFx0g59670T2nuYYuJoT7sthl17tLhqXA6ayrDNG4hzkD6IA6KsFArVYaTKyb2ncSPEkcfyDG37HiC+0ye9PbFmuHpBv2h1ecd5qODPB/ZZUAanIXz3080FI0je/MInFmWtu9zhkfRzZAvZh2fb4Pk8Xcr12LQCpABIHIBrgfLve4qQVroeSJsIq2VfEVoYfWXdFbeqZR1iYpaBlIAOsvBr0HU9Jp2K5HmEMuiXMUPo6ZCY1xJt2mFcHvAOUd3hOFrdXt9EawK/r045oNgCp0C9CTKXNU1lrYA4eZ7P/+7GSQSF8kHzeDIf+A25dVmdUFwJs6nUhe/hjzcydzKyuOd9a6+ETnKOyFET/FgCi2wLjjX6H12wO5I1aDH+zZbqRSjVzzp92GpAS3AGEHSV6PEs/e396c6ifH+7P2veqbVAFBlSOBw6xgI3hnvC2UFCucNJWb4ASJ/yxwAJcAXKBYhubzO4SRlRXWlGbLhsrAMcGP6VyLCvuxv4qgwmtUz8efDUgSsY/7zS3xXX5GTXgaVk1afOlWlWobj2ML8G5H8rRbBrYTXAeJBok8LZrdKON00HfQGrwSqo2b0Zr4MpzuqHeNLzbL/de2EOjaDm+ovJrS2zfUvA92Zouxy0uX4rPB7bJxrosjAkXXkLim3ADaTac8U4lBn6zvVP1Qkh2LDELxWgK4HUm2TpvDdjPlfVfpqUrocQ1P/RQuuN4Ew7c3ALCA23V04p431WxyRf/ixBxeaL+y7vwo1Q4/dEpxZu8jG+yqKENoj87g7l/sQD5gNGKq28iyLsB7Za/EyZK8zYAEKUrj8oLJHi29P4gwTn+dYewDtV98IhAEl0ndM+Cv0o3PtpAyTL7Yy6PNYtnfDwH0ehDHoM4y7kD+Yd9LOm64UMtCBjGh1Gc/IPOKfF45euu+yIyz5RGug5Odo2o+h1xn2A389wjlgXAzQcHzdAX9H/0zVPdiTAOkHTZIx9UkZRY/wyYMdFPW53rrScpRfyY9pOIoZRnfDnQ1UMiDRMn7p7nrt4/bS4X7A5gZBib+k7r6v1TKk17pytS7tmTVKh9GnhiAn3zshb0Pkxae3rI2KM9L7/PitXcjTSse+311edW/v5P/wlQSwMEFAACAAgAfX6wSs9d2hJPAAAAbAAAABsAAAB1bml2ZXJzYWwvdW5pdmVyc2FsLnBuZy54bWyzsa/IzVEoSy0qzszPs1Uy1DNQsrfj5bIpKEoty0wtV6iwVTKyNNAzgAAlhUqgGiMEtzwzpSQDKGRgYokQzEjNTM8osVUytzCHC+oDDQUAUEsBAgAAFAACAAgAen6wSn/VHMq6BQAAAxMAAB0AAAAAAAAAAQAAAAAAAAAAAHVuaXZlcnNhbC9jb21tb25fbWVzc2FnZXMubG5nUEsBAgAAFAACAAgAen6wSjPS2rIpBAAAxA4AACcAAAAAAAAAAQAAAAAA9QUAAHVuaXZlcnNhbC9mbGFzaF9wdWJsaXNoaW5nX3NldHRpbmdzLnhtbFBLAQIAABQAAgAIAHp+sEpECNTavgIAAFoKAAAhAAAAAAAAAAEAAAAAAGMKAAB1bml2ZXJzYWwvZmxhc2hfc2tpbl9zZXR0aW5ncy54bWxQSwECAAAUAAIACAB6frBKbmH9EvsDAADVDQAAJgAAAAAAAAABAAAAAABgDQAAdW5pdmVyc2FsL2h0bWxfcHVibGlzaGluZ19zZXR0aW5ncy54bWxQSwECAAAUAAIACAB6frBKq9kxWo4BAAAFBgAAHwAAAAAAAAABAAAAAACfEQAAdW5pdmVyc2FsL2h0bWxfc2tpbl9zZXR0aW5ncy5qc1BLAQIAABQAAgAIAHp+sEqWUXBaugAAAKMBAAAaAAAAAAAAAAEAAAAAAGoTAAB1bml2ZXJzYWwvaTE4bl9wcmVzZXRzLnhtbFBLAQIAABQAAgAIAHp+sEo558k/ZQAAAGcAAAAcAAAAAAAAAAEAAAAAAFwUAAB1bml2ZXJzYWwvbG9jYWxfc2V0dGluZ3MueG1sUEsBAgAAFAACAAgA7ZJCR4ok4qj6AgAAsAgAABQAAAAAAAAAAQAAAAAA+xQAAHVuaXZlcnNhbC9wbGF5ZXIueG1sUEsBAgAAFAACAAgAen6wSpu3TK4JCgAA/CMAACkAAAAAAAAAAQAAAAAAJxgAAHVuaXZlcnNhbC9za2luX2N1c3RvbWl6YXRpb25fc2V0dGluZ3MueG1sUEsBAgAAFAACAAgAfX6wSqfK4U2lEgAA6TYAABcAAAAAAAAAAAAAAAAAdyIAAHVuaXZlcnNhbC91bml2ZXJzYWwucG5nUEsBAgAAFAACAAgAfX6wSs9d2hJPAAAAbAAAABsAAAAAAAAAAQAAAAAAUTUAAHVuaXZlcnNhbC91bml2ZXJzYWwucG5nLnhtbFBLBQYAAAAACwALAEkDAADZNQAAAAA="/>
  <p:tag name="ISPRING_ULTRA_SCORM_COURSE_ID" val="DE6CA2BA-C72B-4FDF-8590-90A740864797"/>
  <p:tag name="ISPRING_ULTRA_SCORM_SLIDE_COUNT" val="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caa9fb7244f531f491e33c43f198f988ae6c6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24.3"/>
  <p:tag name="GENSWF_ADVANCE_TIME" val="77.1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Этапы обучения постановке вопросов"/>
  <p:tag name="TIMING" val="|17|9.5|11.7"/>
  <p:tag name="GENSWF_ADVANCE_TIME" val="52.65"/>
  <p:tag name="ISPRING_SLIDE_INDENT_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Два вида задач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лотность сплава"/>
  <p:tag name="ISPRING_SLIDE_INDENT_LEVEL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TIMING" val="|15.1"/>
  <p:tag name="GENSWF_SLIDE_TITLE" val="Закон Гука"/>
  <p:tag name="GENSWF_ADVANCE_TIME" val="19.92"/>
  <p:tag name="ISPRING_SLIDE_INDENT_LEVEL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Графики 1"/>
  <p:tag name="ISPRING_SLIDE_INDENT_LEVEL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График 2"/>
  <p:tag name="ISPRING_SLIDE_INDENT_LEVEL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.9|25.2"/>
  <p:tag name="GENSWF_SLIDE_TITLE" val="Покой тела на шероховатой наклонной плокости"/>
  <p:tag name="GENSWF_ADVANCE_TIME" val="49.3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24.3"/>
  <p:tag name="GENSWF_ADVANCE_TIME" val="77.10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ISPRING_SLIDE_INDENT_LEVEL" val="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1261</Words>
  <Application>Microsoft Office PowerPoint</Application>
  <PresentationFormat>Экран (4:3)</PresentationFormat>
  <Paragraphs>157</Paragraphs>
  <Slides>74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SchoolBookCTT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МИКС=1</dc:title>
  <dc:creator>Лев</dc:creator>
  <cp:lastModifiedBy>RePack by Diakov</cp:lastModifiedBy>
  <cp:revision>311</cp:revision>
  <dcterms:created xsi:type="dcterms:W3CDTF">2017-05-16T03:41:37Z</dcterms:created>
  <dcterms:modified xsi:type="dcterms:W3CDTF">2020-03-24T11:38:34Z</dcterms:modified>
</cp:coreProperties>
</file>