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8" r:id="rId2"/>
    <p:sldId id="280" r:id="rId3"/>
    <p:sldId id="281" r:id="rId4"/>
    <p:sldId id="283" r:id="rId5"/>
    <p:sldId id="259" r:id="rId6"/>
    <p:sldId id="260" r:id="rId7"/>
    <p:sldId id="301" r:id="rId8"/>
    <p:sldId id="261" r:id="rId9"/>
    <p:sldId id="284" r:id="rId10"/>
    <p:sldId id="362" r:id="rId11"/>
    <p:sldId id="286" r:id="rId12"/>
    <p:sldId id="287" r:id="rId13"/>
    <p:sldId id="288" r:id="rId14"/>
    <p:sldId id="289" r:id="rId15"/>
    <p:sldId id="297" r:id="rId16"/>
    <p:sldId id="290" r:id="rId17"/>
    <p:sldId id="293" r:id="rId18"/>
    <p:sldId id="296" r:id="rId19"/>
    <p:sldId id="298" r:id="rId20"/>
    <p:sldId id="299" r:id="rId21"/>
    <p:sldId id="300" r:id="rId22"/>
    <p:sldId id="263" r:id="rId23"/>
    <p:sldId id="262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334" r:id="rId34"/>
    <p:sldId id="306" r:id="rId35"/>
    <p:sldId id="308" r:id="rId36"/>
    <p:sldId id="303" r:id="rId37"/>
    <p:sldId id="302" r:id="rId38"/>
    <p:sldId id="304" r:id="rId39"/>
    <p:sldId id="277" r:id="rId40"/>
    <p:sldId id="278" r:id="rId41"/>
    <p:sldId id="279" r:id="rId42"/>
    <p:sldId id="305" r:id="rId43"/>
    <p:sldId id="276" r:id="rId44"/>
    <p:sldId id="309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16" r:id="rId53"/>
    <p:sldId id="273" r:id="rId54"/>
    <p:sldId id="319" r:id="rId55"/>
    <p:sldId id="274" r:id="rId56"/>
    <p:sldId id="275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5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9" r:id="rId80"/>
    <p:sldId id="350" r:id="rId81"/>
    <p:sldId id="351" r:id="rId82"/>
    <p:sldId id="352" r:id="rId83"/>
    <p:sldId id="354" r:id="rId84"/>
    <p:sldId id="355" r:id="rId85"/>
    <p:sldId id="357" r:id="rId86"/>
    <p:sldId id="358" r:id="rId87"/>
    <p:sldId id="360" r:id="rId88"/>
    <p:sldId id="359" r:id="rId89"/>
    <p:sldId id="333" r:id="rId90"/>
    <p:sldId id="332" r:id="rId91"/>
    <p:sldId id="361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юшко Анна Сергеевна" initials="ПА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6FEDA-CC48-4927-9DBD-33B84F277D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78D84-6269-426D-95A9-F58B36571DF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Требования к результатам зафиксированы во ФГОС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800" dirty="0"/>
        </a:p>
      </dgm:t>
    </dgm:pt>
    <dgm:pt modelId="{06A376F3-EFD0-4762-A82A-C2F5E036AE9F}" type="parTrans" cxnId="{46689058-5D52-4253-ACD6-484677A405CD}">
      <dgm:prSet/>
      <dgm:spPr/>
      <dgm:t>
        <a:bodyPr/>
        <a:lstStyle/>
        <a:p>
          <a:endParaRPr lang="ru-RU"/>
        </a:p>
      </dgm:t>
    </dgm:pt>
    <dgm:pt modelId="{341D10BA-3D76-435A-B6DB-8971344E3A41}" type="sibTrans" cxnId="{46689058-5D52-4253-ACD6-484677A405CD}">
      <dgm:prSet/>
      <dgm:spPr/>
      <dgm:t>
        <a:bodyPr/>
        <a:lstStyle/>
        <a:p>
          <a:endParaRPr lang="ru-RU"/>
        </a:p>
      </dgm:t>
    </dgm:pt>
    <dgm:pt modelId="{61E50425-86BF-460A-81C6-C37DD213C9F2}">
      <dgm:prSet phldrT="[Текст]" phldr="1"/>
      <dgm:spPr/>
      <dgm:t>
        <a:bodyPr/>
        <a:lstStyle/>
        <a:p>
          <a:endParaRPr lang="ru-RU"/>
        </a:p>
      </dgm:t>
    </dgm:pt>
    <dgm:pt modelId="{7FBAF437-8CD1-4E91-A997-D081824F7D07}" type="parTrans" cxnId="{ADDB1272-F95A-448A-8B44-DB69D18A07FE}">
      <dgm:prSet/>
      <dgm:spPr/>
      <dgm:t>
        <a:bodyPr/>
        <a:lstStyle/>
        <a:p>
          <a:endParaRPr lang="ru-RU"/>
        </a:p>
      </dgm:t>
    </dgm:pt>
    <dgm:pt modelId="{8FEF5620-3EEA-4D4E-89F4-340A184D146B}" type="sibTrans" cxnId="{ADDB1272-F95A-448A-8B44-DB69D18A07FE}">
      <dgm:prSet/>
      <dgm:spPr/>
      <dgm:t>
        <a:bodyPr/>
        <a:lstStyle/>
        <a:p>
          <a:endParaRPr lang="ru-RU"/>
        </a:p>
      </dgm:t>
    </dgm:pt>
    <dgm:pt modelId="{514732DE-D051-4845-9D52-18E9720F83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Планируемые результаты конкретизированы в примерных программах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800" dirty="0"/>
        </a:p>
      </dgm:t>
    </dgm:pt>
    <dgm:pt modelId="{073E91EE-CDF3-4DCE-8F0F-DB8DEFBE6C15}" type="parTrans" cxnId="{3BDD00D5-6FB4-4BE3-B3EA-B56C97B00B47}">
      <dgm:prSet/>
      <dgm:spPr/>
      <dgm:t>
        <a:bodyPr/>
        <a:lstStyle/>
        <a:p>
          <a:endParaRPr lang="ru-RU"/>
        </a:p>
      </dgm:t>
    </dgm:pt>
    <dgm:pt modelId="{08EAEB89-D8DF-4B05-901D-63263DE03021}" type="sibTrans" cxnId="{3BDD00D5-6FB4-4BE3-B3EA-B56C97B00B47}">
      <dgm:prSet/>
      <dgm:spPr/>
      <dgm:t>
        <a:bodyPr/>
        <a:lstStyle/>
        <a:p>
          <a:endParaRPr lang="ru-RU"/>
        </a:p>
      </dgm:t>
    </dgm:pt>
    <dgm:pt modelId="{6B50F38A-1021-47EC-9454-5C295CCDAEEF}">
      <dgm:prSet phldrT="[Текст]" phldr="1"/>
      <dgm:spPr/>
      <dgm:t>
        <a:bodyPr/>
        <a:lstStyle/>
        <a:p>
          <a:endParaRPr lang="ru-RU"/>
        </a:p>
      </dgm:t>
    </dgm:pt>
    <dgm:pt modelId="{9876B29C-E359-45E1-B90E-1980CF7A4F55}" type="parTrans" cxnId="{9F86D0DE-7D39-472A-B603-0E2E03F13187}">
      <dgm:prSet/>
      <dgm:spPr/>
      <dgm:t>
        <a:bodyPr/>
        <a:lstStyle/>
        <a:p>
          <a:endParaRPr lang="ru-RU"/>
        </a:p>
      </dgm:t>
    </dgm:pt>
    <dgm:pt modelId="{986379E9-18FB-4F89-904B-147838749629}" type="sibTrans" cxnId="{9F86D0DE-7D39-472A-B603-0E2E03F13187}">
      <dgm:prSet/>
      <dgm:spPr/>
      <dgm:t>
        <a:bodyPr/>
        <a:lstStyle/>
        <a:p>
          <a:endParaRPr lang="ru-RU"/>
        </a:p>
      </dgm:t>
    </dgm:pt>
    <dgm:pt modelId="{9CDCEFFE-32C5-4B65-8AB9-1AE1ECAACC4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 основе планируемых результатов построена государственная итоговая аттестация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800" dirty="0"/>
        </a:p>
      </dgm:t>
    </dgm:pt>
    <dgm:pt modelId="{0450DFD4-EB62-4B03-B5B4-61F1D4F217ED}" type="parTrans" cxnId="{F11B81B5-F2ED-4CB0-82F7-39148FF413F1}">
      <dgm:prSet/>
      <dgm:spPr/>
      <dgm:t>
        <a:bodyPr/>
        <a:lstStyle/>
        <a:p>
          <a:endParaRPr lang="ru-RU"/>
        </a:p>
      </dgm:t>
    </dgm:pt>
    <dgm:pt modelId="{5E599303-CF1E-4BE8-B20C-B525E2CBE56B}" type="sibTrans" cxnId="{F11B81B5-F2ED-4CB0-82F7-39148FF413F1}">
      <dgm:prSet/>
      <dgm:spPr/>
      <dgm:t>
        <a:bodyPr/>
        <a:lstStyle/>
        <a:p>
          <a:endParaRPr lang="ru-RU"/>
        </a:p>
      </dgm:t>
    </dgm:pt>
    <dgm:pt modelId="{A2D54057-4DDD-413A-A019-CBEEC93CC406}">
      <dgm:prSet phldrT="[Текст]" phldr="1"/>
      <dgm:spPr/>
      <dgm:t>
        <a:bodyPr/>
        <a:lstStyle/>
        <a:p>
          <a:endParaRPr lang="ru-RU" dirty="0"/>
        </a:p>
      </dgm:t>
    </dgm:pt>
    <dgm:pt modelId="{637EDD38-0FB0-452F-8F86-D7CC2CB5713A}" type="sibTrans" cxnId="{844BC3E1-26C1-40F4-B74C-72E6964332E4}">
      <dgm:prSet/>
      <dgm:spPr/>
      <dgm:t>
        <a:bodyPr/>
        <a:lstStyle/>
        <a:p>
          <a:endParaRPr lang="ru-RU"/>
        </a:p>
      </dgm:t>
    </dgm:pt>
    <dgm:pt modelId="{BE97BFE9-6234-44A7-BF72-2C8AE4894E72}" type="parTrans" cxnId="{844BC3E1-26C1-40F4-B74C-72E6964332E4}">
      <dgm:prSet/>
      <dgm:spPr/>
      <dgm:t>
        <a:bodyPr/>
        <a:lstStyle/>
        <a:p>
          <a:endParaRPr lang="ru-RU"/>
        </a:p>
      </dgm:t>
    </dgm:pt>
    <dgm:pt modelId="{AA23211C-0980-498B-B676-7C092749C7C8}" type="pres">
      <dgm:prSet presAssocID="{9006FEDA-CC48-4927-9DBD-33B84F277D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75DD6-B550-4AE8-8055-EB2D67DAD5BD}" type="pres">
      <dgm:prSet presAssocID="{A2D54057-4DDD-413A-A019-CBEEC93CC406}" presName="composite" presStyleCnt="0"/>
      <dgm:spPr/>
    </dgm:pt>
    <dgm:pt modelId="{258072DC-309B-4FB2-BF0C-2639B541A1FA}" type="pres">
      <dgm:prSet presAssocID="{A2D54057-4DDD-413A-A019-CBEEC93CC4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69D97-1BF7-4978-83D5-CEF2895016AE}" type="pres">
      <dgm:prSet presAssocID="{A2D54057-4DDD-413A-A019-CBEEC93CC4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07A9C-DA9C-4565-A91F-859469674B86}" type="pres">
      <dgm:prSet presAssocID="{637EDD38-0FB0-452F-8F86-D7CC2CB5713A}" presName="sp" presStyleCnt="0"/>
      <dgm:spPr/>
    </dgm:pt>
    <dgm:pt modelId="{CFE88E90-2AEF-411C-8A53-6F7C96EEF5D8}" type="pres">
      <dgm:prSet presAssocID="{61E50425-86BF-460A-81C6-C37DD213C9F2}" presName="composite" presStyleCnt="0"/>
      <dgm:spPr/>
    </dgm:pt>
    <dgm:pt modelId="{2FC5E049-C400-4899-A849-D244E1B54080}" type="pres">
      <dgm:prSet presAssocID="{61E50425-86BF-460A-81C6-C37DD213C9F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64105-AB7B-4E30-AE97-8912B85BD795}" type="pres">
      <dgm:prSet presAssocID="{61E50425-86BF-460A-81C6-C37DD213C9F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44220-DDBA-40A1-94FF-791B6215549C}" type="pres">
      <dgm:prSet presAssocID="{8FEF5620-3EEA-4D4E-89F4-340A184D146B}" presName="sp" presStyleCnt="0"/>
      <dgm:spPr/>
    </dgm:pt>
    <dgm:pt modelId="{D4C99D4A-F6CD-4CC9-8B42-7F393C6F7133}" type="pres">
      <dgm:prSet presAssocID="{6B50F38A-1021-47EC-9454-5C295CCDAEEF}" presName="composite" presStyleCnt="0"/>
      <dgm:spPr/>
    </dgm:pt>
    <dgm:pt modelId="{959C7430-8E6D-44CF-82BB-820BF7E95CE9}" type="pres">
      <dgm:prSet presAssocID="{6B50F38A-1021-47EC-9454-5C295CCDAE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E533A-BAA8-4840-82E1-4DEC768171B0}" type="pres">
      <dgm:prSet presAssocID="{6B50F38A-1021-47EC-9454-5C295CCDAE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89058-5D52-4253-ACD6-484677A405CD}" srcId="{A2D54057-4DDD-413A-A019-CBEEC93CC406}" destId="{41478D84-6269-426D-95A9-F58B36571DF3}" srcOrd="0" destOrd="0" parTransId="{06A376F3-EFD0-4762-A82A-C2F5E036AE9F}" sibTransId="{341D10BA-3D76-435A-B6DB-8971344E3A41}"/>
    <dgm:cxn modelId="{ADDB1272-F95A-448A-8B44-DB69D18A07FE}" srcId="{9006FEDA-CC48-4927-9DBD-33B84F277DA7}" destId="{61E50425-86BF-460A-81C6-C37DD213C9F2}" srcOrd="1" destOrd="0" parTransId="{7FBAF437-8CD1-4E91-A997-D081824F7D07}" sibTransId="{8FEF5620-3EEA-4D4E-89F4-340A184D146B}"/>
    <dgm:cxn modelId="{93F93F87-BAB8-4AB3-8F71-97769B4E4943}" type="presOf" srcId="{41478D84-6269-426D-95A9-F58B36571DF3}" destId="{5A869D97-1BF7-4978-83D5-CEF2895016AE}" srcOrd="0" destOrd="0" presId="urn:microsoft.com/office/officeart/2005/8/layout/chevron2"/>
    <dgm:cxn modelId="{2E1182DC-C0F9-4FA4-B004-BFA69B2EC7E7}" type="presOf" srcId="{9006FEDA-CC48-4927-9DBD-33B84F277DA7}" destId="{AA23211C-0980-498B-B676-7C092749C7C8}" srcOrd="0" destOrd="0" presId="urn:microsoft.com/office/officeart/2005/8/layout/chevron2"/>
    <dgm:cxn modelId="{9F86D0DE-7D39-472A-B603-0E2E03F13187}" srcId="{9006FEDA-CC48-4927-9DBD-33B84F277DA7}" destId="{6B50F38A-1021-47EC-9454-5C295CCDAEEF}" srcOrd="2" destOrd="0" parTransId="{9876B29C-E359-45E1-B90E-1980CF7A4F55}" sibTransId="{986379E9-18FB-4F89-904B-147838749629}"/>
    <dgm:cxn modelId="{8EC79A45-C48C-4954-8DC8-1608D1D94EBF}" type="presOf" srcId="{61E50425-86BF-460A-81C6-C37DD213C9F2}" destId="{2FC5E049-C400-4899-A849-D244E1B54080}" srcOrd="0" destOrd="0" presId="urn:microsoft.com/office/officeart/2005/8/layout/chevron2"/>
    <dgm:cxn modelId="{3BDD00D5-6FB4-4BE3-B3EA-B56C97B00B47}" srcId="{61E50425-86BF-460A-81C6-C37DD213C9F2}" destId="{514732DE-D051-4845-9D52-18E9720F83AB}" srcOrd="0" destOrd="0" parTransId="{073E91EE-CDF3-4DCE-8F0F-DB8DEFBE6C15}" sibTransId="{08EAEB89-D8DF-4B05-901D-63263DE03021}"/>
    <dgm:cxn modelId="{1B06AD04-58F2-43CE-AABD-33E8965950A1}" type="presOf" srcId="{514732DE-D051-4845-9D52-18E9720F83AB}" destId="{DDE64105-AB7B-4E30-AE97-8912B85BD795}" srcOrd="0" destOrd="0" presId="urn:microsoft.com/office/officeart/2005/8/layout/chevron2"/>
    <dgm:cxn modelId="{844BC3E1-26C1-40F4-B74C-72E6964332E4}" srcId="{9006FEDA-CC48-4927-9DBD-33B84F277DA7}" destId="{A2D54057-4DDD-413A-A019-CBEEC93CC406}" srcOrd="0" destOrd="0" parTransId="{BE97BFE9-6234-44A7-BF72-2C8AE4894E72}" sibTransId="{637EDD38-0FB0-452F-8F86-D7CC2CB5713A}"/>
    <dgm:cxn modelId="{391D29BE-865C-4615-82FB-5C2BB2D71CC1}" type="presOf" srcId="{9CDCEFFE-32C5-4B65-8AB9-1AE1ECAACC4C}" destId="{9D4E533A-BAA8-4840-82E1-4DEC768171B0}" srcOrd="0" destOrd="0" presId="urn:microsoft.com/office/officeart/2005/8/layout/chevron2"/>
    <dgm:cxn modelId="{ACDBF0C6-23F9-478F-84DB-9A9582B6B7B2}" type="presOf" srcId="{A2D54057-4DDD-413A-A019-CBEEC93CC406}" destId="{258072DC-309B-4FB2-BF0C-2639B541A1FA}" srcOrd="0" destOrd="0" presId="urn:microsoft.com/office/officeart/2005/8/layout/chevron2"/>
    <dgm:cxn modelId="{DBAC0A85-42A9-45D1-985A-FC8D5A5448D6}" type="presOf" srcId="{6B50F38A-1021-47EC-9454-5C295CCDAEEF}" destId="{959C7430-8E6D-44CF-82BB-820BF7E95CE9}" srcOrd="0" destOrd="0" presId="urn:microsoft.com/office/officeart/2005/8/layout/chevron2"/>
    <dgm:cxn modelId="{F11B81B5-F2ED-4CB0-82F7-39148FF413F1}" srcId="{6B50F38A-1021-47EC-9454-5C295CCDAEEF}" destId="{9CDCEFFE-32C5-4B65-8AB9-1AE1ECAACC4C}" srcOrd="0" destOrd="0" parTransId="{0450DFD4-EB62-4B03-B5B4-61F1D4F217ED}" sibTransId="{5E599303-CF1E-4BE8-B20C-B525E2CBE56B}"/>
    <dgm:cxn modelId="{F623A45B-DE98-44AB-ABF2-1E8912AF94F7}" type="presParOf" srcId="{AA23211C-0980-498B-B676-7C092749C7C8}" destId="{6E975DD6-B550-4AE8-8055-EB2D67DAD5BD}" srcOrd="0" destOrd="0" presId="urn:microsoft.com/office/officeart/2005/8/layout/chevron2"/>
    <dgm:cxn modelId="{0359CF8E-C22B-4E18-BD08-F96F0F18D5CA}" type="presParOf" srcId="{6E975DD6-B550-4AE8-8055-EB2D67DAD5BD}" destId="{258072DC-309B-4FB2-BF0C-2639B541A1FA}" srcOrd="0" destOrd="0" presId="urn:microsoft.com/office/officeart/2005/8/layout/chevron2"/>
    <dgm:cxn modelId="{C3369BE2-12F2-4614-A72D-043ABED7D82E}" type="presParOf" srcId="{6E975DD6-B550-4AE8-8055-EB2D67DAD5BD}" destId="{5A869D97-1BF7-4978-83D5-CEF2895016AE}" srcOrd="1" destOrd="0" presId="urn:microsoft.com/office/officeart/2005/8/layout/chevron2"/>
    <dgm:cxn modelId="{CC4E05A7-34A8-469B-9F73-AC6A875EB862}" type="presParOf" srcId="{AA23211C-0980-498B-B676-7C092749C7C8}" destId="{AEE07A9C-DA9C-4565-A91F-859469674B86}" srcOrd="1" destOrd="0" presId="urn:microsoft.com/office/officeart/2005/8/layout/chevron2"/>
    <dgm:cxn modelId="{1980E8BC-78B3-49D0-B990-2BF00EBDF5F2}" type="presParOf" srcId="{AA23211C-0980-498B-B676-7C092749C7C8}" destId="{CFE88E90-2AEF-411C-8A53-6F7C96EEF5D8}" srcOrd="2" destOrd="0" presId="urn:microsoft.com/office/officeart/2005/8/layout/chevron2"/>
    <dgm:cxn modelId="{DB19AECC-BF08-4610-B6DD-D7BB8DD1C7A5}" type="presParOf" srcId="{CFE88E90-2AEF-411C-8A53-6F7C96EEF5D8}" destId="{2FC5E049-C400-4899-A849-D244E1B54080}" srcOrd="0" destOrd="0" presId="urn:microsoft.com/office/officeart/2005/8/layout/chevron2"/>
    <dgm:cxn modelId="{87A30A9F-BD12-43A0-BC6A-5640A2FB4D89}" type="presParOf" srcId="{CFE88E90-2AEF-411C-8A53-6F7C96EEF5D8}" destId="{DDE64105-AB7B-4E30-AE97-8912B85BD795}" srcOrd="1" destOrd="0" presId="urn:microsoft.com/office/officeart/2005/8/layout/chevron2"/>
    <dgm:cxn modelId="{D0E7173C-F354-4F0E-9BDF-8A95A65AF2FD}" type="presParOf" srcId="{AA23211C-0980-498B-B676-7C092749C7C8}" destId="{E5944220-DDBA-40A1-94FF-791B6215549C}" srcOrd="3" destOrd="0" presId="urn:microsoft.com/office/officeart/2005/8/layout/chevron2"/>
    <dgm:cxn modelId="{C6B616F1-AD35-4653-A53B-7FF584B921A6}" type="presParOf" srcId="{AA23211C-0980-498B-B676-7C092749C7C8}" destId="{D4C99D4A-F6CD-4CC9-8B42-7F393C6F7133}" srcOrd="4" destOrd="0" presId="urn:microsoft.com/office/officeart/2005/8/layout/chevron2"/>
    <dgm:cxn modelId="{9EFF0E0F-55BE-4273-B1AD-5BE8F3962463}" type="presParOf" srcId="{D4C99D4A-F6CD-4CC9-8B42-7F393C6F7133}" destId="{959C7430-8E6D-44CF-82BB-820BF7E95CE9}" srcOrd="0" destOrd="0" presId="urn:microsoft.com/office/officeart/2005/8/layout/chevron2"/>
    <dgm:cxn modelId="{1A968611-FB0C-479E-9797-E21D369D4B6C}" type="presParOf" srcId="{D4C99D4A-F6CD-4CC9-8B42-7F393C6F7133}" destId="{9D4E533A-BAA8-4840-82E1-4DEC768171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1821A-93EA-4C54-8E17-89EE1FD5FB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1609D-B4A7-43E7-9367-4F1F0A93021A}">
      <dgm:prSet phldrT="[Текст]" custT="1"/>
      <dgm:spPr/>
      <dgm:t>
        <a:bodyPr/>
        <a:lstStyle/>
        <a:p>
          <a:r>
            <a:rPr lang="ru-RU" sz="4000" b="1" dirty="0" smtClean="0"/>
            <a:t>ЦИФРОВОЙ КОНТЕНТ</a:t>
          </a:r>
          <a:endParaRPr lang="ru-RU" sz="4000" b="1" dirty="0"/>
        </a:p>
      </dgm:t>
    </dgm:pt>
    <dgm:pt modelId="{E9195DBF-88F8-418F-9674-CB48D0218C71}" type="parTrans" cxnId="{D8C07FDB-BC7A-4563-BBD0-442081CF896E}">
      <dgm:prSet/>
      <dgm:spPr/>
      <dgm:t>
        <a:bodyPr/>
        <a:lstStyle/>
        <a:p>
          <a:endParaRPr lang="ru-RU"/>
        </a:p>
      </dgm:t>
    </dgm:pt>
    <dgm:pt modelId="{610DA12E-293B-40EA-B126-1A173D0B1696}" type="sibTrans" cxnId="{D8C07FDB-BC7A-4563-BBD0-442081CF896E}">
      <dgm:prSet/>
      <dgm:spPr/>
      <dgm:t>
        <a:bodyPr/>
        <a:lstStyle/>
        <a:p>
          <a:endParaRPr lang="ru-RU"/>
        </a:p>
      </dgm:t>
    </dgm:pt>
    <dgm:pt modelId="{78EA42AD-39CF-483A-9A57-2404418D8CB8}">
      <dgm:prSet phldrT="[Текст]"/>
      <dgm:spPr/>
      <dgm:t>
        <a:bodyPr/>
        <a:lstStyle/>
        <a:p>
          <a:r>
            <a:rPr lang="ru-RU" dirty="0" smtClean="0"/>
            <a:t>Электронные приложения </a:t>
          </a:r>
          <a:br>
            <a:rPr lang="ru-RU" dirty="0" smtClean="0"/>
          </a:br>
          <a:r>
            <a:rPr lang="ru-RU" dirty="0" smtClean="0"/>
            <a:t>к учебникам</a:t>
          </a:r>
          <a:endParaRPr lang="ru-RU" dirty="0"/>
        </a:p>
      </dgm:t>
    </dgm:pt>
    <dgm:pt modelId="{064A9F75-B63F-497C-BA37-ECC48D4FAFFE}" type="parTrans" cxnId="{AFBA3FB9-6CB5-48EE-B8EE-40E87300F357}">
      <dgm:prSet/>
      <dgm:spPr/>
      <dgm:t>
        <a:bodyPr/>
        <a:lstStyle/>
        <a:p>
          <a:endParaRPr lang="ru-RU"/>
        </a:p>
      </dgm:t>
    </dgm:pt>
    <dgm:pt modelId="{C7E0D8FF-578D-4B87-8D61-F3C59DDDD129}" type="sibTrans" cxnId="{AFBA3FB9-6CB5-48EE-B8EE-40E87300F357}">
      <dgm:prSet/>
      <dgm:spPr/>
      <dgm:t>
        <a:bodyPr/>
        <a:lstStyle/>
        <a:p>
          <a:endParaRPr lang="ru-RU"/>
        </a:p>
      </dgm:t>
    </dgm:pt>
    <dgm:pt modelId="{81339CC6-B2E3-448C-A9D4-9146AEC58D05}">
      <dgm:prSet phldrT="[Текст]" custT="1"/>
      <dgm:spPr/>
      <dgm:t>
        <a:bodyPr/>
        <a:lstStyle/>
        <a:p>
          <a:r>
            <a:rPr lang="ru-RU" sz="2000" b="1" dirty="0" smtClean="0"/>
            <a:t>ЭФУ</a:t>
          </a:r>
          <a:endParaRPr lang="ru-RU" sz="2000" b="1" dirty="0"/>
        </a:p>
      </dgm:t>
    </dgm:pt>
    <dgm:pt modelId="{864FE769-6DD1-423F-9849-F2A42BF6246B}" type="parTrans" cxnId="{A559A743-45DD-48FE-8E44-1566C4A4510D}">
      <dgm:prSet/>
      <dgm:spPr/>
      <dgm:t>
        <a:bodyPr/>
        <a:lstStyle/>
        <a:p>
          <a:endParaRPr lang="ru-RU"/>
        </a:p>
      </dgm:t>
    </dgm:pt>
    <dgm:pt modelId="{C7EC3F45-1D7F-462A-8388-378FB7DF9621}" type="sibTrans" cxnId="{A559A743-45DD-48FE-8E44-1566C4A4510D}">
      <dgm:prSet/>
      <dgm:spPr/>
      <dgm:t>
        <a:bodyPr/>
        <a:lstStyle/>
        <a:p>
          <a:endParaRPr lang="ru-RU"/>
        </a:p>
      </dgm:t>
    </dgm:pt>
    <dgm:pt modelId="{B232DFB4-0F2E-477D-BDFD-2D61648E10B3}">
      <dgm:prSet phldrT="[Текст]"/>
      <dgm:spPr/>
      <dgm:t>
        <a:bodyPr/>
        <a:lstStyle/>
        <a:p>
          <a:r>
            <a:rPr lang="ru-RU" dirty="0" smtClean="0"/>
            <a:t>Федеральные образовательные порталы</a:t>
          </a:r>
          <a:endParaRPr lang="ru-RU" dirty="0"/>
        </a:p>
      </dgm:t>
    </dgm:pt>
    <dgm:pt modelId="{53D503DB-C659-4C69-A735-BD9465FF07D9}" type="parTrans" cxnId="{C96AD573-8853-4CED-8010-ED5546A420A7}">
      <dgm:prSet/>
      <dgm:spPr/>
      <dgm:t>
        <a:bodyPr/>
        <a:lstStyle/>
        <a:p>
          <a:endParaRPr lang="ru-RU"/>
        </a:p>
      </dgm:t>
    </dgm:pt>
    <dgm:pt modelId="{B0FF09CB-115B-482D-948A-EC5E93CCFCDF}" type="sibTrans" cxnId="{C96AD573-8853-4CED-8010-ED5546A420A7}">
      <dgm:prSet/>
      <dgm:spPr/>
      <dgm:t>
        <a:bodyPr/>
        <a:lstStyle/>
        <a:p>
          <a:endParaRPr lang="ru-RU"/>
        </a:p>
      </dgm:t>
    </dgm:pt>
    <dgm:pt modelId="{0B7421F9-A092-414E-9563-DFCA478B3065}">
      <dgm:prSet custT="1"/>
      <dgm:spPr/>
      <dgm:t>
        <a:bodyPr/>
        <a:lstStyle/>
        <a:p>
          <a:r>
            <a:rPr lang="ru-RU" sz="3200" b="1" dirty="0" smtClean="0"/>
            <a:t>ФЦИОР</a:t>
          </a:r>
          <a:endParaRPr lang="ru-RU" sz="3200" b="1" dirty="0"/>
        </a:p>
      </dgm:t>
    </dgm:pt>
    <dgm:pt modelId="{37A317C6-B483-41F2-ADDE-7A96EA672249}" type="parTrans" cxnId="{EA9DDA32-949B-40AC-959F-998AF9E637DA}">
      <dgm:prSet/>
      <dgm:spPr/>
      <dgm:t>
        <a:bodyPr/>
        <a:lstStyle/>
        <a:p>
          <a:endParaRPr lang="ru-RU"/>
        </a:p>
      </dgm:t>
    </dgm:pt>
    <dgm:pt modelId="{18A178D0-518D-4609-A6BF-EB66DB5C9213}" type="sibTrans" cxnId="{EA9DDA32-949B-40AC-959F-998AF9E637DA}">
      <dgm:prSet/>
      <dgm:spPr/>
      <dgm:t>
        <a:bodyPr/>
        <a:lstStyle/>
        <a:p>
          <a:endParaRPr lang="ru-RU"/>
        </a:p>
      </dgm:t>
    </dgm:pt>
    <dgm:pt modelId="{CA2F0F1D-B724-47D4-B7F0-147561F3DBDD}">
      <dgm:prSet custT="1"/>
      <dgm:spPr/>
      <dgm:t>
        <a:bodyPr/>
        <a:lstStyle/>
        <a:p>
          <a:r>
            <a:rPr lang="ru-RU" sz="3200" b="1" dirty="0" smtClean="0"/>
            <a:t>РЭШ</a:t>
          </a:r>
          <a:endParaRPr lang="ru-RU" sz="3200" b="1" dirty="0"/>
        </a:p>
      </dgm:t>
    </dgm:pt>
    <dgm:pt modelId="{F53C324A-DBEC-417B-8B87-1D6E612C3512}" type="parTrans" cxnId="{C9E3E5A7-3921-47DC-A66E-383FA126B859}">
      <dgm:prSet/>
      <dgm:spPr/>
      <dgm:t>
        <a:bodyPr/>
        <a:lstStyle/>
        <a:p>
          <a:endParaRPr lang="ru-RU"/>
        </a:p>
      </dgm:t>
    </dgm:pt>
    <dgm:pt modelId="{66037F69-707A-417C-82D2-83669F630BB7}" type="sibTrans" cxnId="{C9E3E5A7-3921-47DC-A66E-383FA126B859}">
      <dgm:prSet/>
      <dgm:spPr/>
      <dgm:t>
        <a:bodyPr/>
        <a:lstStyle/>
        <a:p>
          <a:endParaRPr lang="ru-RU"/>
        </a:p>
      </dgm:t>
    </dgm:pt>
    <dgm:pt modelId="{6AB2B9A1-F4BD-498B-A1B7-E52B2C76E50C}">
      <dgm:prSet custT="1"/>
      <dgm:spPr/>
      <dgm:t>
        <a:bodyPr/>
        <a:lstStyle/>
        <a:p>
          <a:r>
            <a:rPr lang="ru-RU" sz="3200" b="1" dirty="0" smtClean="0"/>
            <a:t>ЕК ЦОР</a:t>
          </a:r>
          <a:endParaRPr lang="ru-RU" sz="3200" b="1" dirty="0"/>
        </a:p>
      </dgm:t>
    </dgm:pt>
    <dgm:pt modelId="{5444206D-3927-4693-A3AA-414097390475}" type="parTrans" cxnId="{EF008AD8-05B9-4166-B69B-CCF09545A6BD}">
      <dgm:prSet/>
      <dgm:spPr/>
      <dgm:t>
        <a:bodyPr/>
        <a:lstStyle/>
        <a:p>
          <a:endParaRPr lang="ru-RU"/>
        </a:p>
      </dgm:t>
    </dgm:pt>
    <dgm:pt modelId="{A479FA6E-5775-44EC-9BBD-51A2598B4292}" type="sibTrans" cxnId="{EF008AD8-05B9-4166-B69B-CCF09545A6BD}">
      <dgm:prSet/>
      <dgm:spPr/>
      <dgm:t>
        <a:bodyPr/>
        <a:lstStyle/>
        <a:p>
          <a:endParaRPr lang="ru-RU"/>
        </a:p>
      </dgm:t>
    </dgm:pt>
    <dgm:pt modelId="{DC0007E6-A6A9-4147-A800-8DC2774815BE}" type="pres">
      <dgm:prSet presAssocID="{4BA1821A-93EA-4C54-8E17-89EE1FD5FB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92A35B-DC11-407D-B192-6DA9EC7F92CE}" type="pres">
      <dgm:prSet presAssocID="{B971609D-B4A7-43E7-9367-4F1F0A93021A}" presName="hierRoot1" presStyleCnt="0">
        <dgm:presLayoutVars>
          <dgm:hierBranch val="init"/>
        </dgm:presLayoutVars>
      </dgm:prSet>
      <dgm:spPr/>
    </dgm:pt>
    <dgm:pt modelId="{C0240391-3443-4F71-BE8E-0C90BDC647C6}" type="pres">
      <dgm:prSet presAssocID="{B971609D-B4A7-43E7-9367-4F1F0A93021A}" presName="rootComposite1" presStyleCnt="0"/>
      <dgm:spPr/>
    </dgm:pt>
    <dgm:pt modelId="{87EE6530-FD2D-4C6F-A5AD-D9F45462938D}" type="pres">
      <dgm:prSet presAssocID="{B971609D-B4A7-43E7-9367-4F1F0A93021A}" presName="rootText1" presStyleLbl="node0" presStyleIdx="0" presStyleCnt="1" custScaleX="409113" custScaleY="158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C011FA-7A36-4169-B1D9-8C460DCC341B}" type="pres">
      <dgm:prSet presAssocID="{B971609D-B4A7-43E7-9367-4F1F0A93021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8E5973-F4E2-4843-9718-C2FFE406BF9B}" type="pres">
      <dgm:prSet presAssocID="{B971609D-B4A7-43E7-9367-4F1F0A93021A}" presName="hierChild2" presStyleCnt="0"/>
      <dgm:spPr/>
    </dgm:pt>
    <dgm:pt modelId="{D7229306-D898-4A95-B3F3-B3BA402A2033}" type="pres">
      <dgm:prSet presAssocID="{064A9F75-B63F-497C-BA37-ECC48D4FAFF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781C78-E2F1-42FD-A4DC-50FCE48D7E27}" type="pres">
      <dgm:prSet presAssocID="{78EA42AD-39CF-483A-9A57-2404418D8CB8}" presName="hierRoot2" presStyleCnt="0">
        <dgm:presLayoutVars>
          <dgm:hierBranch val="init"/>
        </dgm:presLayoutVars>
      </dgm:prSet>
      <dgm:spPr/>
    </dgm:pt>
    <dgm:pt modelId="{A8A21847-5471-4FA6-8D38-B614FD161E83}" type="pres">
      <dgm:prSet presAssocID="{78EA42AD-39CF-483A-9A57-2404418D8CB8}" presName="rootComposite" presStyleCnt="0"/>
      <dgm:spPr/>
    </dgm:pt>
    <dgm:pt modelId="{8580FF40-0901-4618-AB11-F5F838B6AF78}" type="pres">
      <dgm:prSet presAssocID="{78EA42AD-39CF-483A-9A57-2404418D8C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4DB989-D243-4179-AFF6-5FDBA7E04079}" type="pres">
      <dgm:prSet presAssocID="{78EA42AD-39CF-483A-9A57-2404418D8CB8}" presName="rootConnector" presStyleLbl="node2" presStyleIdx="0" presStyleCnt="3"/>
      <dgm:spPr/>
      <dgm:t>
        <a:bodyPr/>
        <a:lstStyle/>
        <a:p>
          <a:endParaRPr lang="ru-RU"/>
        </a:p>
      </dgm:t>
    </dgm:pt>
    <dgm:pt modelId="{3C3262F2-C6E4-46F3-ACFF-6A1927FF852F}" type="pres">
      <dgm:prSet presAssocID="{78EA42AD-39CF-483A-9A57-2404418D8CB8}" presName="hierChild4" presStyleCnt="0"/>
      <dgm:spPr/>
    </dgm:pt>
    <dgm:pt modelId="{9F389937-58F4-4CEF-8E3F-D0C97B3F7D7C}" type="pres">
      <dgm:prSet presAssocID="{78EA42AD-39CF-483A-9A57-2404418D8CB8}" presName="hierChild5" presStyleCnt="0"/>
      <dgm:spPr/>
    </dgm:pt>
    <dgm:pt modelId="{72668FD0-7EA8-4334-A0BE-9B0630806C7A}" type="pres">
      <dgm:prSet presAssocID="{864FE769-6DD1-423F-9849-F2A42BF6246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1EE64F3-BBB7-4F2C-B953-A75670FC49D0}" type="pres">
      <dgm:prSet presAssocID="{81339CC6-B2E3-448C-A9D4-9146AEC58D05}" presName="hierRoot2" presStyleCnt="0">
        <dgm:presLayoutVars>
          <dgm:hierBranch val="init"/>
        </dgm:presLayoutVars>
      </dgm:prSet>
      <dgm:spPr/>
    </dgm:pt>
    <dgm:pt modelId="{08EB0FC4-A24E-4A69-9F6E-B045B3893AD1}" type="pres">
      <dgm:prSet presAssocID="{81339CC6-B2E3-448C-A9D4-9146AEC58D05}" presName="rootComposite" presStyleCnt="0"/>
      <dgm:spPr/>
    </dgm:pt>
    <dgm:pt modelId="{35F6328E-98DA-4B47-89B6-8EB14184A35F}" type="pres">
      <dgm:prSet presAssocID="{81339CC6-B2E3-448C-A9D4-9146AEC58D0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1C169-5382-4919-B660-E56757528826}" type="pres">
      <dgm:prSet presAssocID="{81339CC6-B2E3-448C-A9D4-9146AEC58D05}" presName="rootConnector" presStyleLbl="node2" presStyleIdx="1" presStyleCnt="3"/>
      <dgm:spPr/>
      <dgm:t>
        <a:bodyPr/>
        <a:lstStyle/>
        <a:p>
          <a:endParaRPr lang="ru-RU"/>
        </a:p>
      </dgm:t>
    </dgm:pt>
    <dgm:pt modelId="{BDA513F2-FD2D-4FE7-826C-0108359EE9A5}" type="pres">
      <dgm:prSet presAssocID="{81339CC6-B2E3-448C-A9D4-9146AEC58D05}" presName="hierChild4" presStyleCnt="0"/>
      <dgm:spPr/>
    </dgm:pt>
    <dgm:pt modelId="{A3ADDBA4-5D0F-4485-AA90-CF851FA8277D}" type="pres">
      <dgm:prSet presAssocID="{81339CC6-B2E3-448C-A9D4-9146AEC58D05}" presName="hierChild5" presStyleCnt="0"/>
      <dgm:spPr/>
    </dgm:pt>
    <dgm:pt modelId="{B53EA689-08B9-4DD8-B809-B661CFA6ABB2}" type="pres">
      <dgm:prSet presAssocID="{53D503DB-C659-4C69-A735-BD9465FF07D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8667D82-FFDC-4015-8EB7-8204262C15D7}" type="pres">
      <dgm:prSet presAssocID="{B232DFB4-0F2E-477D-BDFD-2D61648E10B3}" presName="hierRoot2" presStyleCnt="0">
        <dgm:presLayoutVars>
          <dgm:hierBranch/>
        </dgm:presLayoutVars>
      </dgm:prSet>
      <dgm:spPr/>
    </dgm:pt>
    <dgm:pt modelId="{7D07C70F-797F-4D0D-9C40-EEF51BF02875}" type="pres">
      <dgm:prSet presAssocID="{B232DFB4-0F2E-477D-BDFD-2D61648E10B3}" presName="rootComposite" presStyleCnt="0"/>
      <dgm:spPr/>
    </dgm:pt>
    <dgm:pt modelId="{D85783E4-A64E-4164-8D63-A3AC68670E2D}" type="pres">
      <dgm:prSet presAssocID="{B232DFB4-0F2E-477D-BDFD-2D61648E10B3}" presName="rootText" presStyleLbl="node2" presStyleIdx="2" presStyleCnt="3" custScaleX="15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A1131-BBEB-4488-9B75-DBE2787AA846}" type="pres">
      <dgm:prSet presAssocID="{B232DFB4-0F2E-477D-BDFD-2D61648E10B3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6F6B9F-96AB-47E0-8C58-087BF3FFFB0F}" type="pres">
      <dgm:prSet presAssocID="{B232DFB4-0F2E-477D-BDFD-2D61648E10B3}" presName="hierChild4" presStyleCnt="0"/>
      <dgm:spPr/>
    </dgm:pt>
    <dgm:pt modelId="{59220FA8-4A97-4308-91A5-1E7C40FF3857}" type="pres">
      <dgm:prSet presAssocID="{37A317C6-B483-41F2-ADDE-7A96EA672249}" presName="Name35" presStyleLbl="parChTrans1D3" presStyleIdx="0" presStyleCnt="3"/>
      <dgm:spPr/>
      <dgm:t>
        <a:bodyPr/>
        <a:lstStyle/>
        <a:p>
          <a:endParaRPr lang="ru-RU"/>
        </a:p>
      </dgm:t>
    </dgm:pt>
    <dgm:pt modelId="{A89166BE-6FEC-4B53-BAEE-AE797F10973D}" type="pres">
      <dgm:prSet presAssocID="{0B7421F9-A092-414E-9563-DFCA478B3065}" presName="hierRoot2" presStyleCnt="0">
        <dgm:presLayoutVars>
          <dgm:hierBranch val="init"/>
        </dgm:presLayoutVars>
      </dgm:prSet>
      <dgm:spPr/>
    </dgm:pt>
    <dgm:pt modelId="{FC7BE2AE-BD16-464C-A78F-5994F404A21E}" type="pres">
      <dgm:prSet presAssocID="{0B7421F9-A092-414E-9563-DFCA478B3065}" presName="rootComposite" presStyleCnt="0"/>
      <dgm:spPr/>
    </dgm:pt>
    <dgm:pt modelId="{4F5F63AB-7169-49C0-9AD2-45D1770A821E}" type="pres">
      <dgm:prSet presAssocID="{0B7421F9-A092-414E-9563-DFCA478B3065}" presName="rootText" presStyleLbl="node3" presStyleIdx="0" presStyleCnt="3" custScaleX="172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72554-BCC0-4BF8-BD02-B86C54FB07E8}" type="pres">
      <dgm:prSet presAssocID="{0B7421F9-A092-414E-9563-DFCA478B3065}" presName="rootConnector" presStyleLbl="node3" presStyleIdx="0" presStyleCnt="3"/>
      <dgm:spPr/>
      <dgm:t>
        <a:bodyPr/>
        <a:lstStyle/>
        <a:p>
          <a:endParaRPr lang="ru-RU"/>
        </a:p>
      </dgm:t>
    </dgm:pt>
    <dgm:pt modelId="{29A318F5-B256-4A13-B82E-1DFECCC80BB9}" type="pres">
      <dgm:prSet presAssocID="{0B7421F9-A092-414E-9563-DFCA478B3065}" presName="hierChild4" presStyleCnt="0"/>
      <dgm:spPr/>
    </dgm:pt>
    <dgm:pt modelId="{EFF022D0-2C0E-4791-BFCC-962CDD2FF29D}" type="pres">
      <dgm:prSet presAssocID="{0B7421F9-A092-414E-9563-DFCA478B3065}" presName="hierChild5" presStyleCnt="0"/>
      <dgm:spPr/>
    </dgm:pt>
    <dgm:pt modelId="{4C6378CF-F9D7-42A6-BFD2-57A9932BD360}" type="pres">
      <dgm:prSet presAssocID="{5444206D-3927-4693-A3AA-414097390475}" presName="Name35" presStyleLbl="parChTrans1D3" presStyleIdx="1" presStyleCnt="3"/>
      <dgm:spPr/>
      <dgm:t>
        <a:bodyPr/>
        <a:lstStyle/>
        <a:p>
          <a:endParaRPr lang="ru-RU"/>
        </a:p>
      </dgm:t>
    </dgm:pt>
    <dgm:pt modelId="{40D7E70A-388F-48B2-BF23-34A83971C0AF}" type="pres">
      <dgm:prSet presAssocID="{6AB2B9A1-F4BD-498B-A1B7-E52B2C76E50C}" presName="hierRoot2" presStyleCnt="0">
        <dgm:presLayoutVars>
          <dgm:hierBranch val="init"/>
        </dgm:presLayoutVars>
      </dgm:prSet>
      <dgm:spPr/>
    </dgm:pt>
    <dgm:pt modelId="{89D164AF-57B5-4B73-AD45-E42BB0E9E661}" type="pres">
      <dgm:prSet presAssocID="{6AB2B9A1-F4BD-498B-A1B7-E52B2C76E50C}" presName="rootComposite" presStyleCnt="0"/>
      <dgm:spPr/>
    </dgm:pt>
    <dgm:pt modelId="{A885253A-ED5F-4CA4-89BF-8577BAD4BCA3}" type="pres">
      <dgm:prSet presAssocID="{6AB2B9A1-F4BD-498B-A1B7-E52B2C76E50C}" presName="rootText" presStyleLbl="node3" presStyleIdx="1" presStyleCnt="3" custScaleX="155360" custLinFactNeighborX="-991" custLinFactNeighborY="-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49474-DB9F-4391-8973-D052D43AC23F}" type="pres">
      <dgm:prSet presAssocID="{6AB2B9A1-F4BD-498B-A1B7-E52B2C76E50C}" presName="rootConnector" presStyleLbl="node3" presStyleIdx="1" presStyleCnt="3"/>
      <dgm:spPr/>
      <dgm:t>
        <a:bodyPr/>
        <a:lstStyle/>
        <a:p>
          <a:endParaRPr lang="ru-RU"/>
        </a:p>
      </dgm:t>
    </dgm:pt>
    <dgm:pt modelId="{A663640B-A371-4363-851F-1C1AF1866AB3}" type="pres">
      <dgm:prSet presAssocID="{6AB2B9A1-F4BD-498B-A1B7-E52B2C76E50C}" presName="hierChild4" presStyleCnt="0"/>
      <dgm:spPr/>
    </dgm:pt>
    <dgm:pt modelId="{844971B4-FBCE-4C69-B532-DB22D832638B}" type="pres">
      <dgm:prSet presAssocID="{6AB2B9A1-F4BD-498B-A1B7-E52B2C76E50C}" presName="hierChild5" presStyleCnt="0"/>
      <dgm:spPr/>
    </dgm:pt>
    <dgm:pt modelId="{FEC2BF17-CB85-4706-B20C-F6D15F688420}" type="pres">
      <dgm:prSet presAssocID="{F53C324A-DBEC-417B-8B87-1D6E612C3512}" presName="Name35" presStyleLbl="parChTrans1D3" presStyleIdx="2" presStyleCnt="3"/>
      <dgm:spPr/>
      <dgm:t>
        <a:bodyPr/>
        <a:lstStyle/>
        <a:p>
          <a:endParaRPr lang="ru-RU"/>
        </a:p>
      </dgm:t>
    </dgm:pt>
    <dgm:pt modelId="{1513B22A-9534-46BE-A29A-5919DC950B94}" type="pres">
      <dgm:prSet presAssocID="{CA2F0F1D-B724-47D4-B7F0-147561F3DBDD}" presName="hierRoot2" presStyleCnt="0">
        <dgm:presLayoutVars>
          <dgm:hierBranch val="init"/>
        </dgm:presLayoutVars>
      </dgm:prSet>
      <dgm:spPr/>
    </dgm:pt>
    <dgm:pt modelId="{CCA1D00F-3154-4018-A729-0ABCAF85DEB6}" type="pres">
      <dgm:prSet presAssocID="{CA2F0F1D-B724-47D4-B7F0-147561F3DBDD}" presName="rootComposite" presStyleCnt="0"/>
      <dgm:spPr/>
    </dgm:pt>
    <dgm:pt modelId="{329AE2DE-2B80-47A4-95D4-F8CA89FF16EE}" type="pres">
      <dgm:prSet presAssocID="{CA2F0F1D-B724-47D4-B7F0-147561F3DBDD}" presName="rootText" presStyleLbl="node3" presStyleIdx="2" presStyleCnt="3" custScaleX="142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59BC4-136E-4C2F-AB03-4F22110B6837}" type="pres">
      <dgm:prSet presAssocID="{CA2F0F1D-B724-47D4-B7F0-147561F3DBDD}" presName="rootConnector" presStyleLbl="node3" presStyleIdx="2" presStyleCnt="3"/>
      <dgm:spPr/>
      <dgm:t>
        <a:bodyPr/>
        <a:lstStyle/>
        <a:p>
          <a:endParaRPr lang="ru-RU"/>
        </a:p>
      </dgm:t>
    </dgm:pt>
    <dgm:pt modelId="{38346D7F-C622-4028-A42C-14293C0504FB}" type="pres">
      <dgm:prSet presAssocID="{CA2F0F1D-B724-47D4-B7F0-147561F3DBDD}" presName="hierChild4" presStyleCnt="0"/>
      <dgm:spPr/>
    </dgm:pt>
    <dgm:pt modelId="{7A0B59BA-C754-40CB-84B5-9F272642ABCA}" type="pres">
      <dgm:prSet presAssocID="{CA2F0F1D-B724-47D4-B7F0-147561F3DBDD}" presName="hierChild5" presStyleCnt="0"/>
      <dgm:spPr/>
    </dgm:pt>
    <dgm:pt modelId="{4C9EAA95-56F1-4409-B1BF-CB18C8E5EBBE}" type="pres">
      <dgm:prSet presAssocID="{B232DFB4-0F2E-477D-BDFD-2D61648E10B3}" presName="hierChild5" presStyleCnt="0"/>
      <dgm:spPr/>
    </dgm:pt>
    <dgm:pt modelId="{69C8C71B-677C-4D67-B3C6-652AA1A1451C}" type="pres">
      <dgm:prSet presAssocID="{B971609D-B4A7-43E7-9367-4F1F0A93021A}" presName="hierChild3" presStyleCnt="0"/>
      <dgm:spPr/>
    </dgm:pt>
  </dgm:ptLst>
  <dgm:cxnLst>
    <dgm:cxn modelId="{BA005224-1F6F-47EB-88BD-718BC5B19E8D}" type="presOf" srcId="{CA2F0F1D-B724-47D4-B7F0-147561F3DBDD}" destId="{329AE2DE-2B80-47A4-95D4-F8CA89FF16EE}" srcOrd="0" destOrd="0" presId="urn:microsoft.com/office/officeart/2005/8/layout/orgChart1"/>
    <dgm:cxn modelId="{D8C07FDB-BC7A-4563-BBD0-442081CF896E}" srcId="{4BA1821A-93EA-4C54-8E17-89EE1FD5FB6D}" destId="{B971609D-B4A7-43E7-9367-4F1F0A93021A}" srcOrd="0" destOrd="0" parTransId="{E9195DBF-88F8-418F-9674-CB48D0218C71}" sibTransId="{610DA12E-293B-40EA-B126-1A173D0B1696}"/>
    <dgm:cxn modelId="{9D4DE57D-2C7A-4302-BA80-ACE368C26D5B}" type="presOf" srcId="{064A9F75-B63F-497C-BA37-ECC48D4FAFFE}" destId="{D7229306-D898-4A95-B3F3-B3BA402A2033}" srcOrd="0" destOrd="0" presId="urn:microsoft.com/office/officeart/2005/8/layout/orgChart1"/>
    <dgm:cxn modelId="{EA0A2607-EAA7-4490-BD32-BAE9B3642132}" type="presOf" srcId="{5444206D-3927-4693-A3AA-414097390475}" destId="{4C6378CF-F9D7-42A6-BFD2-57A9932BD360}" srcOrd="0" destOrd="0" presId="urn:microsoft.com/office/officeart/2005/8/layout/orgChart1"/>
    <dgm:cxn modelId="{CC2A3931-728A-4C6C-A147-408D1F9161DC}" type="presOf" srcId="{81339CC6-B2E3-448C-A9D4-9146AEC58D05}" destId="{35F6328E-98DA-4B47-89B6-8EB14184A35F}" srcOrd="0" destOrd="0" presId="urn:microsoft.com/office/officeart/2005/8/layout/orgChart1"/>
    <dgm:cxn modelId="{A559A743-45DD-48FE-8E44-1566C4A4510D}" srcId="{B971609D-B4A7-43E7-9367-4F1F0A93021A}" destId="{81339CC6-B2E3-448C-A9D4-9146AEC58D05}" srcOrd="1" destOrd="0" parTransId="{864FE769-6DD1-423F-9849-F2A42BF6246B}" sibTransId="{C7EC3F45-1D7F-462A-8388-378FB7DF9621}"/>
    <dgm:cxn modelId="{75D3D5E2-9E5B-4B2D-AC27-6C583E8BCD8D}" type="presOf" srcId="{B232DFB4-0F2E-477D-BDFD-2D61648E10B3}" destId="{44AA1131-BBEB-4488-9B75-DBE2787AA846}" srcOrd="1" destOrd="0" presId="urn:microsoft.com/office/officeart/2005/8/layout/orgChart1"/>
    <dgm:cxn modelId="{C9E3E5A7-3921-47DC-A66E-383FA126B859}" srcId="{B232DFB4-0F2E-477D-BDFD-2D61648E10B3}" destId="{CA2F0F1D-B724-47D4-B7F0-147561F3DBDD}" srcOrd="2" destOrd="0" parTransId="{F53C324A-DBEC-417B-8B87-1D6E612C3512}" sibTransId="{66037F69-707A-417C-82D2-83669F630BB7}"/>
    <dgm:cxn modelId="{EF008AD8-05B9-4166-B69B-CCF09545A6BD}" srcId="{B232DFB4-0F2E-477D-BDFD-2D61648E10B3}" destId="{6AB2B9A1-F4BD-498B-A1B7-E52B2C76E50C}" srcOrd="1" destOrd="0" parTransId="{5444206D-3927-4693-A3AA-414097390475}" sibTransId="{A479FA6E-5775-44EC-9BBD-51A2598B4292}"/>
    <dgm:cxn modelId="{EA36D31B-A0F5-4507-8F67-4272EA058C70}" type="presOf" srcId="{37A317C6-B483-41F2-ADDE-7A96EA672249}" destId="{59220FA8-4A97-4308-91A5-1E7C40FF3857}" srcOrd="0" destOrd="0" presId="urn:microsoft.com/office/officeart/2005/8/layout/orgChart1"/>
    <dgm:cxn modelId="{3E761532-2A9F-48B4-94BE-E1320876BC95}" type="presOf" srcId="{B232DFB4-0F2E-477D-BDFD-2D61648E10B3}" destId="{D85783E4-A64E-4164-8D63-A3AC68670E2D}" srcOrd="0" destOrd="0" presId="urn:microsoft.com/office/officeart/2005/8/layout/orgChart1"/>
    <dgm:cxn modelId="{EA9DDA32-949B-40AC-959F-998AF9E637DA}" srcId="{B232DFB4-0F2E-477D-BDFD-2D61648E10B3}" destId="{0B7421F9-A092-414E-9563-DFCA478B3065}" srcOrd="0" destOrd="0" parTransId="{37A317C6-B483-41F2-ADDE-7A96EA672249}" sibTransId="{18A178D0-518D-4609-A6BF-EB66DB5C9213}"/>
    <dgm:cxn modelId="{2D6B6CB3-D570-4C87-8129-318B10DFD30D}" type="presOf" srcId="{0B7421F9-A092-414E-9563-DFCA478B3065}" destId="{54272554-BCC0-4BF8-BD02-B86C54FB07E8}" srcOrd="1" destOrd="0" presId="urn:microsoft.com/office/officeart/2005/8/layout/orgChart1"/>
    <dgm:cxn modelId="{ED19386F-1C0F-475F-959B-21BD32BF5DFB}" type="presOf" srcId="{B971609D-B4A7-43E7-9367-4F1F0A93021A}" destId="{E0C011FA-7A36-4169-B1D9-8C460DCC341B}" srcOrd="1" destOrd="0" presId="urn:microsoft.com/office/officeart/2005/8/layout/orgChart1"/>
    <dgm:cxn modelId="{DC4DC603-8A93-4491-9D3F-C09275FBA98C}" type="presOf" srcId="{0B7421F9-A092-414E-9563-DFCA478B3065}" destId="{4F5F63AB-7169-49C0-9AD2-45D1770A821E}" srcOrd="0" destOrd="0" presId="urn:microsoft.com/office/officeart/2005/8/layout/orgChart1"/>
    <dgm:cxn modelId="{5E12AFA7-99CE-4A28-93CA-49DF69AD8D04}" type="presOf" srcId="{53D503DB-C659-4C69-A735-BD9465FF07D9}" destId="{B53EA689-08B9-4DD8-B809-B661CFA6ABB2}" srcOrd="0" destOrd="0" presId="urn:microsoft.com/office/officeart/2005/8/layout/orgChart1"/>
    <dgm:cxn modelId="{FFB5CB11-C17F-499E-930F-9AA71522E169}" type="presOf" srcId="{6AB2B9A1-F4BD-498B-A1B7-E52B2C76E50C}" destId="{A885253A-ED5F-4CA4-89BF-8577BAD4BCA3}" srcOrd="0" destOrd="0" presId="urn:microsoft.com/office/officeart/2005/8/layout/orgChart1"/>
    <dgm:cxn modelId="{CB39D206-5242-4DF2-8680-B80DCB00DAD0}" type="presOf" srcId="{78EA42AD-39CF-483A-9A57-2404418D8CB8}" destId="{B14DB989-D243-4179-AFF6-5FDBA7E04079}" srcOrd="1" destOrd="0" presId="urn:microsoft.com/office/officeart/2005/8/layout/orgChart1"/>
    <dgm:cxn modelId="{D51C4CB5-49E1-4234-881F-35B8E6CFDE5F}" type="presOf" srcId="{CA2F0F1D-B724-47D4-B7F0-147561F3DBDD}" destId="{12659BC4-136E-4C2F-AB03-4F22110B6837}" srcOrd="1" destOrd="0" presId="urn:microsoft.com/office/officeart/2005/8/layout/orgChart1"/>
    <dgm:cxn modelId="{6E59CBA8-28EE-4FCC-9577-3FAAD2E62CA5}" type="presOf" srcId="{864FE769-6DD1-423F-9849-F2A42BF6246B}" destId="{72668FD0-7EA8-4334-A0BE-9B0630806C7A}" srcOrd="0" destOrd="0" presId="urn:microsoft.com/office/officeart/2005/8/layout/orgChart1"/>
    <dgm:cxn modelId="{17C3BD24-DF4C-4A9A-BDAC-06C6DD556C92}" type="presOf" srcId="{B971609D-B4A7-43E7-9367-4F1F0A93021A}" destId="{87EE6530-FD2D-4C6F-A5AD-D9F45462938D}" srcOrd="0" destOrd="0" presId="urn:microsoft.com/office/officeart/2005/8/layout/orgChart1"/>
    <dgm:cxn modelId="{AFBA3FB9-6CB5-48EE-B8EE-40E87300F357}" srcId="{B971609D-B4A7-43E7-9367-4F1F0A93021A}" destId="{78EA42AD-39CF-483A-9A57-2404418D8CB8}" srcOrd="0" destOrd="0" parTransId="{064A9F75-B63F-497C-BA37-ECC48D4FAFFE}" sibTransId="{C7E0D8FF-578D-4B87-8D61-F3C59DDDD129}"/>
    <dgm:cxn modelId="{C96AD573-8853-4CED-8010-ED5546A420A7}" srcId="{B971609D-B4A7-43E7-9367-4F1F0A93021A}" destId="{B232DFB4-0F2E-477D-BDFD-2D61648E10B3}" srcOrd="2" destOrd="0" parTransId="{53D503DB-C659-4C69-A735-BD9465FF07D9}" sibTransId="{B0FF09CB-115B-482D-948A-EC5E93CCFCDF}"/>
    <dgm:cxn modelId="{9A2FF321-093C-4FD9-A95D-1F4E30B6E487}" type="presOf" srcId="{78EA42AD-39CF-483A-9A57-2404418D8CB8}" destId="{8580FF40-0901-4618-AB11-F5F838B6AF78}" srcOrd="0" destOrd="0" presId="urn:microsoft.com/office/officeart/2005/8/layout/orgChart1"/>
    <dgm:cxn modelId="{E897B71B-903D-4509-88B6-A374BB427EC8}" type="presOf" srcId="{6AB2B9A1-F4BD-498B-A1B7-E52B2C76E50C}" destId="{FA249474-DB9F-4391-8973-D052D43AC23F}" srcOrd="1" destOrd="0" presId="urn:microsoft.com/office/officeart/2005/8/layout/orgChart1"/>
    <dgm:cxn modelId="{877CA7AB-0B0C-42C0-BC87-1C2930F9BD33}" type="presOf" srcId="{4BA1821A-93EA-4C54-8E17-89EE1FD5FB6D}" destId="{DC0007E6-A6A9-4147-A800-8DC2774815BE}" srcOrd="0" destOrd="0" presId="urn:microsoft.com/office/officeart/2005/8/layout/orgChart1"/>
    <dgm:cxn modelId="{A44AA914-E9D9-4004-A0AF-22DD5A079C07}" type="presOf" srcId="{81339CC6-B2E3-448C-A9D4-9146AEC58D05}" destId="{E781C169-5382-4919-B660-E56757528826}" srcOrd="1" destOrd="0" presId="urn:microsoft.com/office/officeart/2005/8/layout/orgChart1"/>
    <dgm:cxn modelId="{E799CD13-F7F9-4803-97C2-F96F5E3E28C6}" type="presOf" srcId="{F53C324A-DBEC-417B-8B87-1D6E612C3512}" destId="{FEC2BF17-CB85-4706-B20C-F6D15F688420}" srcOrd="0" destOrd="0" presId="urn:microsoft.com/office/officeart/2005/8/layout/orgChart1"/>
    <dgm:cxn modelId="{CEE354CF-0529-471E-8DE7-EA347A6A92B1}" type="presParOf" srcId="{DC0007E6-A6A9-4147-A800-8DC2774815BE}" destId="{2292A35B-DC11-407D-B192-6DA9EC7F92CE}" srcOrd="0" destOrd="0" presId="urn:microsoft.com/office/officeart/2005/8/layout/orgChart1"/>
    <dgm:cxn modelId="{FD049407-5838-4930-B209-C6C429217E31}" type="presParOf" srcId="{2292A35B-DC11-407D-B192-6DA9EC7F92CE}" destId="{C0240391-3443-4F71-BE8E-0C90BDC647C6}" srcOrd="0" destOrd="0" presId="urn:microsoft.com/office/officeart/2005/8/layout/orgChart1"/>
    <dgm:cxn modelId="{11CEFE18-2A92-4EB7-A6F1-50FCE85BC357}" type="presParOf" srcId="{C0240391-3443-4F71-BE8E-0C90BDC647C6}" destId="{87EE6530-FD2D-4C6F-A5AD-D9F45462938D}" srcOrd="0" destOrd="0" presId="urn:microsoft.com/office/officeart/2005/8/layout/orgChart1"/>
    <dgm:cxn modelId="{2909FF09-D28D-4272-8A45-EB2950065352}" type="presParOf" srcId="{C0240391-3443-4F71-BE8E-0C90BDC647C6}" destId="{E0C011FA-7A36-4169-B1D9-8C460DCC341B}" srcOrd="1" destOrd="0" presId="urn:microsoft.com/office/officeart/2005/8/layout/orgChart1"/>
    <dgm:cxn modelId="{4D2163FF-AEEA-44BA-AC3D-0101455F08BE}" type="presParOf" srcId="{2292A35B-DC11-407D-B192-6DA9EC7F92CE}" destId="{688E5973-F4E2-4843-9718-C2FFE406BF9B}" srcOrd="1" destOrd="0" presId="urn:microsoft.com/office/officeart/2005/8/layout/orgChart1"/>
    <dgm:cxn modelId="{60A261B1-B861-4E64-AE72-4F79C77916C1}" type="presParOf" srcId="{688E5973-F4E2-4843-9718-C2FFE406BF9B}" destId="{D7229306-D898-4A95-B3F3-B3BA402A2033}" srcOrd="0" destOrd="0" presId="urn:microsoft.com/office/officeart/2005/8/layout/orgChart1"/>
    <dgm:cxn modelId="{C0F655FB-0134-4498-8FED-214BF5A58255}" type="presParOf" srcId="{688E5973-F4E2-4843-9718-C2FFE406BF9B}" destId="{43781C78-E2F1-42FD-A4DC-50FCE48D7E27}" srcOrd="1" destOrd="0" presId="urn:microsoft.com/office/officeart/2005/8/layout/orgChart1"/>
    <dgm:cxn modelId="{BAC98E95-5507-4743-8EC7-D703AC79E3D8}" type="presParOf" srcId="{43781C78-E2F1-42FD-A4DC-50FCE48D7E27}" destId="{A8A21847-5471-4FA6-8D38-B614FD161E83}" srcOrd="0" destOrd="0" presId="urn:microsoft.com/office/officeart/2005/8/layout/orgChart1"/>
    <dgm:cxn modelId="{665A3515-95B8-430E-A10D-806EF2C7FD33}" type="presParOf" srcId="{A8A21847-5471-4FA6-8D38-B614FD161E83}" destId="{8580FF40-0901-4618-AB11-F5F838B6AF78}" srcOrd="0" destOrd="0" presId="urn:microsoft.com/office/officeart/2005/8/layout/orgChart1"/>
    <dgm:cxn modelId="{53EAD4A5-6757-4307-BECC-A2769CA6A19E}" type="presParOf" srcId="{A8A21847-5471-4FA6-8D38-B614FD161E83}" destId="{B14DB989-D243-4179-AFF6-5FDBA7E04079}" srcOrd="1" destOrd="0" presId="urn:microsoft.com/office/officeart/2005/8/layout/orgChart1"/>
    <dgm:cxn modelId="{89CF16F5-DB21-4E51-9451-5F071DAC8F5A}" type="presParOf" srcId="{43781C78-E2F1-42FD-A4DC-50FCE48D7E27}" destId="{3C3262F2-C6E4-46F3-ACFF-6A1927FF852F}" srcOrd="1" destOrd="0" presId="urn:microsoft.com/office/officeart/2005/8/layout/orgChart1"/>
    <dgm:cxn modelId="{7362E15B-CE04-4B14-9D2C-B7860934D125}" type="presParOf" srcId="{43781C78-E2F1-42FD-A4DC-50FCE48D7E27}" destId="{9F389937-58F4-4CEF-8E3F-D0C97B3F7D7C}" srcOrd="2" destOrd="0" presId="urn:microsoft.com/office/officeart/2005/8/layout/orgChart1"/>
    <dgm:cxn modelId="{9D736964-D4B3-47CF-98BA-1EA515BB98B2}" type="presParOf" srcId="{688E5973-F4E2-4843-9718-C2FFE406BF9B}" destId="{72668FD0-7EA8-4334-A0BE-9B0630806C7A}" srcOrd="2" destOrd="0" presId="urn:microsoft.com/office/officeart/2005/8/layout/orgChart1"/>
    <dgm:cxn modelId="{834B373B-6567-4F0A-9B7D-914B8D9D73A1}" type="presParOf" srcId="{688E5973-F4E2-4843-9718-C2FFE406BF9B}" destId="{81EE64F3-BBB7-4F2C-B953-A75670FC49D0}" srcOrd="3" destOrd="0" presId="urn:microsoft.com/office/officeart/2005/8/layout/orgChart1"/>
    <dgm:cxn modelId="{5DE16B25-B3ED-48C5-BD37-A2930EB1CFEF}" type="presParOf" srcId="{81EE64F3-BBB7-4F2C-B953-A75670FC49D0}" destId="{08EB0FC4-A24E-4A69-9F6E-B045B3893AD1}" srcOrd="0" destOrd="0" presId="urn:microsoft.com/office/officeart/2005/8/layout/orgChart1"/>
    <dgm:cxn modelId="{EDF641BE-CD9B-45CE-BA30-CCFCFA0DEA0C}" type="presParOf" srcId="{08EB0FC4-A24E-4A69-9F6E-B045B3893AD1}" destId="{35F6328E-98DA-4B47-89B6-8EB14184A35F}" srcOrd="0" destOrd="0" presId="urn:microsoft.com/office/officeart/2005/8/layout/orgChart1"/>
    <dgm:cxn modelId="{36940D6F-8542-4942-98E7-FA76F922E1B9}" type="presParOf" srcId="{08EB0FC4-A24E-4A69-9F6E-B045B3893AD1}" destId="{E781C169-5382-4919-B660-E56757528826}" srcOrd="1" destOrd="0" presId="urn:microsoft.com/office/officeart/2005/8/layout/orgChart1"/>
    <dgm:cxn modelId="{819E56BB-C467-49BB-994A-12CE3A983BCE}" type="presParOf" srcId="{81EE64F3-BBB7-4F2C-B953-A75670FC49D0}" destId="{BDA513F2-FD2D-4FE7-826C-0108359EE9A5}" srcOrd="1" destOrd="0" presId="urn:microsoft.com/office/officeart/2005/8/layout/orgChart1"/>
    <dgm:cxn modelId="{3E6A3CEB-1DAE-4934-B93D-151664B029CD}" type="presParOf" srcId="{81EE64F3-BBB7-4F2C-B953-A75670FC49D0}" destId="{A3ADDBA4-5D0F-4485-AA90-CF851FA8277D}" srcOrd="2" destOrd="0" presId="urn:microsoft.com/office/officeart/2005/8/layout/orgChart1"/>
    <dgm:cxn modelId="{67388260-EA61-4253-9636-0C5DC74F20A6}" type="presParOf" srcId="{688E5973-F4E2-4843-9718-C2FFE406BF9B}" destId="{B53EA689-08B9-4DD8-B809-B661CFA6ABB2}" srcOrd="4" destOrd="0" presId="urn:microsoft.com/office/officeart/2005/8/layout/orgChart1"/>
    <dgm:cxn modelId="{AE072285-0903-497A-802A-E94C7D222230}" type="presParOf" srcId="{688E5973-F4E2-4843-9718-C2FFE406BF9B}" destId="{C8667D82-FFDC-4015-8EB7-8204262C15D7}" srcOrd="5" destOrd="0" presId="urn:microsoft.com/office/officeart/2005/8/layout/orgChart1"/>
    <dgm:cxn modelId="{B1E6F2DE-331A-47B5-8BF5-B82F261D862C}" type="presParOf" srcId="{C8667D82-FFDC-4015-8EB7-8204262C15D7}" destId="{7D07C70F-797F-4D0D-9C40-EEF51BF02875}" srcOrd="0" destOrd="0" presId="urn:microsoft.com/office/officeart/2005/8/layout/orgChart1"/>
    <dgm:cxn modelId="{B8F41420-F542-4899-A349-FE9E4F0BFDC2}" type="presParOf" srcId="{7D07C70F-797F-4D0D-9C40-EEF51BF02875}" destId="{D85783E4-A64E-4164-8D63-A3AC68670E2D}" srcOrd="0" destOrd="0" presId="urn:microsoft.com/office/officeart/2005/8/layout/orgChart1"/>
    <dgm:cxn modelId="{47BF0CDF-784D-4E6A-9104-15DF6D89A832}" type="presParOf" srcId="{7D07C70F-797F-4D0D-9C40-EEF51BF02875}" destId="{44AA1131-BBEB-4488-9B75-DBE2787AA846}" srcOrd="1" destOrd="0" presId="urn:microsoft.com/office/officeart/2005/8/layout/orgChart1"/>
    <dgm:cxn modelId="{03C6E8D6-7386-4F67-A579-6403991A5FD8}" type="presParOf" srcId="{C8667D82-FFDC-4015-8EB7-8204262C15D7}" destId="{ED6F6B9F-96AB-47E0-8C58-087BF3FFFB0F}" srcOrd="1" destOrd="0" presId="urn:microsoft.com/office/officeart/2005/8/layout/orgChart1"/>
    <dgm:cxn modelId="{74FDC10A-D7C0-4CFA-AB88-CA134A8896E2}" type="presParOf" srcId="{ED6F6B9F-96AB-47E0-8C58-087BF3FFFB0F}" destId="{59220FA8-4A97-4308-91A5-1E7C40FF3857}" srcOrd="0" destOrd="0" presId="urn:microsoft.com/office/officeart/2005/8/layout/orgChart1"/>
    <dgm:cxn modelId="{FEFC0386-019F-422E-992D-DA71BACAFE05}" type="presParOf" srcId="{ED6F6B9F-96AB-47E0-8C58-087BF3FFFB0F}" destId="{A89166BE-6FEC-4B53-BAEE-AE797F10973D}" srcOrd="1" destOrd="0" presId="urn:microsoft.com/office/officeart/2005/8/layout/orgChart1"/>
    <dgm:cxn modelId="{6ABC7C3F-BD9B-41C8-A8CA-03CC074489CF}" type="presParOf" srcId="{A89166BE-6FEC-4B53-BAEE-AE797F10973D}" destId="{FC7BE2AE-BD16-464C-A78F-5994F404A21E}" srcOrd="0" destOrd="0" presId="urn:microsoft.com/office/officeart/2005/8/layout/orgChart1"/>
    <dgm:cxn modelId="{7D25BC9C-5337-49C7-9B1C-FD10E1750B40}" type="presParOf" srcId="{FC7BE2AE-BD16-464C-A78F-5994F404A21E}" destId="{4F5F63AB-7169-49C0-9AD2-45D1770A821E}" srcOrd="0" destOrd="0" presId="urn:microsoft.com/office/officeart/2005/8/layout/orgChart1"/>
    <dgm:cxn modelId="{00B64A85-D91A-4347-880D-4338E5E3DA2F}" type="presParOf" srcId="{FC7BE2AE-BD16-464C-A78F-5994F404A21E}" destId="{54272554-BCC0-4BF8-BD02-B86C54FB07E8}" srcOrd="1" destOrd="0" presId="urn:microsoft.com/office/officeart/2005/8/layout/orgChart1"/>
    <dgm:cxn modelId="{6BA1CD1E-D6B8-4800-9051-2914DD4DD099}" type="presParOf" srcId="{A89166BE-6FEC-4B53-BAEE-AE797F10973D}" destId="{29A318F5-B256-4A13-B82E-1DFECCC80BB9}" srcOrd="1" destOrd="0" presId="urn:microsoft.com/office/officeart/2005/8/layout/orgChart1"/>
    <dgm:cxn modelId="{DDBC33A2-0287-4457-A373-E87C93C6A8CA}" type="presParOf" srcId="{A89166BE-6FEC-4B53-BAEE-AE797F10973D}" destId="{EFF022D0-2C0E-4791-BFCC-962CDD2FF29D}" srcOrd="2" destOrd="0" presId="urn:microsoft.com/office/officeart/2005/8/layout/orgChart1"/>
    <dgm:cxn modelId="{87440578-DA7C-4AE3-8301-55CF02B66608}" type="presParOf" srcId="{ED6F6B9F-96AB-47E0-8C58-087BF3FFFB0F}" destId="{4C6378CF-F9D7-42A6-BFD2-57A9932BD360}" srcOrd="2" destOrd="0" presId="urn:microsoft.com/office/officeart/2005/8/layout/orgChart1"/>
    <dgm:cxn modelId="{8DFC2677-9430-4E7E-B532-795BF1243A0E}" type="presParOf" srcId="{ED6F6B9F-96AB-47E0-8C58-087BF3FFFB0F}" destId="{40D7E70A-388F-48B2-BF23-34A83971C0AF}" srcOrd="3" destOrd="0" presId="urn:microsoft.com/office/officeart/2005/8/layout/orgChart1"/>
    <dgm:cxn modelId="{8D743A7D-B2FC-41C7-A129-91FD7B0B5084}" type="presParOf" srcId="{40D7E70A-388F-48B2-BF23-34A83971C0AF}" destId="{89D164AF-57B5-4B73-AD45-E42BB0E9E661}" srcOrd="0" destOrd="0" presId="urn:microsoft.com/office/officeart/2005/8/layout/orgChart1"/>
    <dgm:cxn modelId="{A1DFE481-DEA9-4F91-BB10-F00C96CAC94E}" type="presParOf" srcId="{89D164AF-57B5-4B73-AD45-E42BB0E9E661}" destId="{A885253A-ED5F-4CA4-89BF-8577BAD4BCA3}" srcOrd="0" destOrd="0" presId="urn:microsoft.com/office/officeart/2005/8/layout/orgChart1"/>
    <dgm:cxn modelId="{DD797DE2-4278-4072-BC7D-A9050B0FC622}" type="presParOf" srcId="{89D164AF-57B5-4B73-AD45-E42BB0E9E661}" destId="{FA249474-DB9F-4391-8973-D052D43AC23F}" srcOrd="1" destOrd="0" presId="urn:microsoft.com/office/officeart/2005/8/layout/orgChart1"/>
    <dgm:cxn modelId="{5D334DAA-A4E0-42C3-84B4-39C9E63B1762}" type="presParOf" srcId="{40D7E70A-388F-48B2-BF23-34A83971C0AF}" destId="{A663640B-A371-4363-851F-1C1AF1866AB3}" srcOrd="1" destOrd="0" presId="urn:microsoft.com/office/officeart/2005/8/layout/orgChart1"/>
    <dgm:cxn modelId="{1D1A8985-75FF-465E-A110-6636B1065FE4}" type="presParOf" srcId="{40D7E70A-388F-48B2-BF23-34A83971C0AF}" destId="{844971B4-FBCE-4C69-B532-DB22D832638B}" srcOrd="2" destOrd="0" presId="urn:microsoft.com/office/officeart/2005/8/layout/orgChart1"/>
    <dgm:cxn modelId="{6207DFA6-6B4F-4318-962C-D579B72C1F46}" type="presParOf" srcId="{ED6F6B9F-96AB-47E0-8C58-087BF3FFFB0F}" destId="{FEC2BF17-CB85-4706-B20C-F6D15F688420}" srcOrd="4" destOrd="0" presId="urn:microsoft.com/office/officeart/2005/8/layout/orgChart1"/>
    <dgm:cxn modelId="{2D2566DC-6EB3-496C-B8A1-4586FD7F9925}" type="presParOf" srcId="{ED6F6B9F-96AB-47E0-8C58-087BF3FFFB0F}" destId="{1513B22A-9534-46BE-A29A-5919DC950B94}" srcOrd="5" destOrd="0" presId="urn:microsoft.com/office/officeart/2005/8/layout/orgChart1"/>
    <dgm:cxn modelId="{CA703A8C-5147-4E9A-BD48-DA3086955050}" type="presParOf" srcId="{1513B22A-9534-46BE-A29A-5919DC950B94}" destId="{CCA1D00F-3154-4018-A729-0ABCAF85DEB6}" srcOrd="0" destOrd="0" presId="urn:microsoft.com/office/officeart/2005/8/layout/orgChart1"/>
    <dgm:cxn modelId="{F9F27FE3-5753-43F5-9FF1-1E524C927E4F}" type="presParOf" srcId="{CCA1D00F-3154-4018-A729-0ABCAF85DEB6}" destId="{329AE2DE-2B80-47A4-95D4-F8CA89FF16EE}" srcOrd="0" destOrd="0" presId="urn:microsoft.com/office/officeart/2005/8/layout/orgChart1"/>
    <dgm:cxn modelId="{C6B12AEF-744C-42BA-B7B3-19C8DD21FBB8}" type="presParOf" srcId="{CCA1D00F-3154-4018-A729-0ABCAF85DEB6}" destId="{12659BC4-136E-4C2F-AB03-4F22110B6837}" srcOrd="1" destOrd="0" presId="urn:microsoft.com/office/officeart/2005/8/layout/orgChart1"/>
    <dgm:cxn modelId="{433D1ED6-8394-4364-BE9F-B39736DAC9DA}" type="presParOf" srcId="{1513B22A-9534-46BE-A29A-5919DC950B94}" destId="{38346D7F-C622-4028-A42C-14293C0504FB}" srcOrd="1" destOrd="0" presId="urn:microsoft.com/office/officeart/2005/8/layout/orgChart1"/>
    <dgm:cxn modelId="{CA83F509-453D-481A-A572-7386F2B577AB}" type="presParOf" srcId="{1513B22A-9534-46BE-A29A-5919DC950B94}" destId="{7A0B59BA-C754-40CB-84B5-9F272642ABCA}" srcOrd="2" destOrd="0" presId="urn:microsoft.com/office/officeart/2005/8/layout/orgChart1"/>
    <dgm:cxn modelId="{36B8892A-A802-494F-A438-EC00280E78FC}" type="presParOf" srcId="{C8667D82-FFDC-4015-8EB7-8204262C15D7}" destId="{4C9EAA95-56F1-4409-B1BF-CB18C8E5EBBE}" srcOrd="2" destOrd="0" presId="urn:microsoft.com/office/officeart/2005/8/layout/orgChart1"/>
    <dgm:cxn modelId="{2391D50A-079E-46C8-9F82-2EF4549BD3AF}" type="presParOf" srcId="{2292A35B-DC11-407D-B192-6DA9EC7F92CE}" destId="{69C8C71B-677C-4D67-B3C6-652AA1A145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47BAC-E716-42E7-AC54-E4896458087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63C7-3BC7-4CDC-A021-2C50BA0B9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4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154F-E059-4406-BB3C-1086805C30D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" y="0"/>
            <a:ext cx="28447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4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0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6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6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0F55-C672-4FB8-A25B-A6AA9446FBF1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AC0A-4254-4CF5-97BE-DBBD3F99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ozon.ru/multimedia/books_covers/100041242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340768"/>
            <a:ext cx="6300192" cy="14700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Методика обучения информатике в школе: традиции и инновации в условиях глобальной </a:t>
            </a:r>
            <a:r>
              <a:rPr lang="ru-RU" sz="4000" b="1" dirty="0" err="1" smtClean="0"/>
              <a:t>цифровизации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05200"/>
            <a:ext cx="5184576" cy="1752600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 smtClean="0">
                <a:solidFill>
                  <a:schemeClr val="tx2"/>
                </a:solidFill>
              </a:rPr>
              <a:t>Босова Людмила Леонидовна</a:t>
            </a:r>
            <a:br>
              <a:rPr lang="ru-RU" sz="2300" b="1" dirty="0" smtClean="0">
                <a:solidFill>
                  <a:schemeClr val="tx2"/>
                </a:solidFill>
              </a:rPr>
            </a:br>
            <a:r>
              <a:rPr lang="en-US" sz="2300" b="1" dirty="0" smtClean="0">
                <a:solidFill>
                  <a:schemeClr val="tx2"/>
                </a:solidFill>
              </a:rPr>
              <a:t>akulll@mail.ru</a:t>
            </a:r>
            <a:endParaRPr lang="ru-RU" sz="23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1022094">
            <a:off x="2595562" y="1962944"/>
            <a:ext cx="3952875" cy="380047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Современные проблемы обучения информатике</a:t>
            </a:r>
          </a:p>
        </p:txBody>
      </p:sp>
    </p:spTree>
    <p:extLst>
      <p:ext uri="{BB962C8B-B14F-4D97-AF65-F5344CB8AC3E}">
        <p14:creationId xmlns:p14="http://schemas.microsoft.com/office/powerpoint/2010/main" val="3678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433" y="651941"/>
            <a:ext cx="2769039" cy="2590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888" y="3272020"/>
            <a:ext cx="8142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Исполнитель </a:t>
            </a:r>
            <a:r>
              <a:rPr lang="ru-RU" sz="2400" dirty="0" smtClean="0"/>
              <a:t>КУЗНЕЧИК может </a:t>
            </a:r>
            <a:r>
              <a:rPr lang="ru-RU" sz="2400" dirty="0"/>
              <a:t>прыгать на 3 вперед и на 2 назад</a:t>
            </a:r>
            <a:r>
              <a:rPr lang="ru-RU" sz="2400" dirty="0" smtClean="0"/>
              <a:t>. Переместить КУЗНЕЧИКА на </a:t>
            </a:r>
            <a:r>
              <a:rPr lang="ru-RU" sz="2400" dirty="0"/>
              <a:t>координату 5.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16" y="274638"/>
            <a:ext cx="796638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Кузнечик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0657"/>
            <a:ext cx="36385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2002016"/>
            <a:ext cx="1441213" cy="1240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4350894"/>
            <a:ext cx="785721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Исполнитель КУЗНЕЧИК</a:t>
            </a:r>
            <a:r>
              <a:rPr lang="ru-RU" dirty="0"/>
              <a:t> живёт на числовой оси. Начальное положение КУЗНЕЧИКА – точка 0. Система команд Кузнечика:</a:t>
            </a:r>
          </a:p>
          <a:p>
            <a:r>
              <a:rPr lang="ru-RU" dirty="0"/>
              <a:t>Вперед 4 – Кузнечик прыгает вперед на 4 единицы, </a:t>
            </a:r>
            <a:endParaRPr lang="ru-RU" dirty="0" smtClean="0"/>
          </a:p>
          <a:p>
            <a:r>
              <a:rPr lang="ru-RU" dirty="0" smtClean="0"/>
              <a:t>Назад </a:t>
            </a:r>
            <a:r>
              <a:rPr lang="ru-RU" dirty="0"/>
              <a:t>3 – Кузнечик прыгает назад на 3 единицы.</a:t>
            </a:r>
          </a:p>
          <a:p>
            <a:r>
              <a:rPr lang="ru-RU" b="1" i="1" dirty="0"/>
              <a:t>Какое наименьшее количество раз должна встретиться в программе команда «Назад 3», чтобы Кузнечик оказался в точке 27?</a:t>
            </a: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629670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Линейное </a:t>
            </a:r>
            <a:r>
              <a:rPr lang="ru-RU" dirty="0" err="1"/>
              <a:t>диофантово</a:t>
            </a:r>
            <a:r>
              <a:rPr lang="ru-RU" dirty="0"/>
              <a:t> </a:t>
            </a:r>
            <a:r>
              <a:rPr lang="ru-RU" dirty="0" smtClean="0"/>
              <a:t>уравнение: 4х – 3у = 27.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56" y="474866"/>
            <a:ext cx="2160240" cy="203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61934"/>
          <a:stretch/>
        </p:blipFill>
        <p:spPr>
          <a:xfrm>
            <a:off x="5940152" y="260648"/>
            <a:ext cx="2765303" cy="45051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Черепаха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484640"/>
            <a:ext cx="2905010" cy="26547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9" y="4330191"/>
            <a:ext cx="4464496" cy="24111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57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760"/>
            <a:ext cx="846977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Рисуем правильные многоугольники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5544616" cy="1859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19486"/>
            <a:ext cx="6515377" cy="1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0" y="4221088"/>
            <a:ext cx="3926599" cy="258127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8" y="4255557"/>
            <a:ext cx="3802360" cy="25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получится в результате работы алгоритма?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81"/>
          <a:stretch/>
        </p:blipFill>
        <p:spPr>
          <a:xfrm>
            <a:off x="628650" y="1918009"/>
            <a:ext cx="4519414" cy="3902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18" y="2094258"/>
            <a:ext cx="5097763" cy="3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1484784"/>
            <a:ext cx="6405909" cy="3328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29" y="1700808"/>
            <a:ext cx="44877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7" y="0"/>
            <a:ext cx="6874044" cy="4998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92696"/>
            <a:ext cx="4608512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85" y="4077072"/>
            <a:ext cx="4453415" cy="25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Водолей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908720"/>
            <a:ext cx="2880320" cy="294139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965377" cy="26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23928" y="908720"/>
            <a:ext cx="5112568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smtClean="0"/>
              <a:t>Объем сосуда А равен 9 л, сосуда В – 4 л. Составьте алгоритм для исполнителя, с помощью которого в сосуде А окажется ровно 6 л. В ответе запишите только номера команд в соответствующем порядке. Если таких алгоритмов более одного, то запишите любой из них.</a:t>
            </a: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33088" y="4005064"/>
            <a:ext cx="5103408" cy="2820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smtClean="0"/>
              <a:t>Две хозяйки купили 8 литров молока. У одной 5 литров в 6-литровом бидоне, у другой 3 литра в 5-литровом бидоне. Они решили разделить всё молоко поровну, по 4 литра, пользуясь ещё одним,2 литровым бидоном. Как это сделать?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886700" cy="36004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600" dirty="0" smtClean="0"/>
              <a:t>Есть </a:t>
            </a:r>
            <a:r>
              <a:rPr lang="ru-RU" sz="3600" dirty="0"/>
              <a:t>двое песочных часов: на 3 и на 8 минут. Для приготовления эликсира бессмертия его надо варить ровно 7 минут. Как это сделать? Придумайте систему команд исполнителя Колдун. Запишите с их помощью план действий исполнителя по приготовлению эликсира.</a:t>
            </a:r>
          </a:p>
          <a:p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456384" cy="27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12" y="4725144"/>
            <a:ext cx="2376264" cy="19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76184"/>
            <a:ext cx="2457450" cy="4351338"/>
          </a:xfrm>
        </p:spPr>
        <p:txBody>
          <a:bodyPr/>
          <a:lstStyle/>
          <a:p>
            <a:r>
              <a:rPr lang="ru-RU" dirty="0" smtClean="0"/>
              <a:t>Вверх</a:t>
            </a:r>
          </a:p>
          <a:p>
            <a:r>
              <a:rPr lang="ru-RU" dirty="0" smtClean="0"/>
              <a:t>Вниз</a:t>
            </a:r>
          </a:p>
          <a:p>
            <a:r>
              <a:rPr lang="ru-RU" dirty="0" smtClean="0"/>
              <a:t>Влево</a:t>
            </a:r>
          </a:p>
          <a:p>
            <a:r>
              <a:rPr lang="ru-RU" dirty="0" smtClean="0"/>
              <a:t>Вправо</a:t>
            </a:r>
          </a:p>
          <a:p>
            <a:r>
              <a:rPr lang="ru-RU" dirty="0" smtClean="0"/>
              <a:t>Закрасить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556792"/>
            <a:ext cx="4536504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/>
              <a:t>Методическая система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Цели и ожидаемые результаты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Содержание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Методы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Организационные формы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Средства обучения</a:t>
            </a:r>
            <a:endParaRPr lang="ru-RU" sz="28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796136" y="3356992"/>
            <a:ext cx="2592288" cy="2592288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2" b="-220"/>
          <a:stretch/>
        </p:blipFill>
        <p:spPr bwMode="auto">
          <a:xfrm>
            <a:off x="598770" y="1412776"/>
            <a:ext cx="8545229" cy="4983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885" y="680225"/>
            <a:ext cx="699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Помогите Роботу выйти из лабиринта.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3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256" y="579863"/>
            <a:ext cx="7888094" cy="55971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/>
              <a:t>Роботу был дан для исполнения алгоритм, в котором N &gt; 1; А и В – целые числа.</a:t>
            </a:r>
          </a:p>
          <a:p>
            <a:pPr marL="0" indent="0">
              <a:buNone/>
            </a:pPr>
            <a:r>
              <a:rPr lang="ru-RU" b="1" dirty="0"/>
              <a:t>ВПРАВО 24</a:t>
            </a:r>
          </a:p>
          <a:p>
            <a:pPr marL="0" indent="0">
              <a:buNone/>
            </a:pPr>
            <a:r>
              <a:rPr lang="ru-RU" b="1" dirty="0"/>
              <a:t>ПОВТОРИ N РАЗ</a:t>
            </a:r>
          </a:p>
          <a:p>
            <a:pPr marL="0" indent="0">
              <a:buNone/>
            </a:pPr>
            <a:r>
              <a:rPr lang="ru-RU" b="1" dirty="0"/>
              <a:t>     ВНИЗ 13</a:t>
            </a:r>
          </a:p>
          <a:p>
            <a:pPr marL="0" indent="0">
              <a:buNone/>
            </a:pPr>
            <a:r>
              <a:rPr lang="ru-RU" b="1" dirty="0"/>
              <a:t>     ВПРАВО А</a:t>
            </a:r>
          </a:p>
          <a:p>
            <a:pPr marL="0" indent="0">
              <a:buNone/>
            </a:pPr>
            <a:r>
              <a:rPr lang="ru-RU" b="1" dirty="0"/>
              <a:t>     ВНИЗ В</a:t>
            </a:r>
          </a:p>
          <a:p>
            <a:pPr marL="0" indent="0">
              <a:buNone/>
            </a:pPr>
            <a:r>
              <a:rPr lang="ru-RU" b="1" dirty="0"/>
              <a:t>     ВВЕРХ 28</a:t>
            </a:r>
          </a:p>
          <a:p>
            <a:pPr marL="0" indent="0">
              <a:buNone/>
            </a:pPr>
            <a:r>
              <a:rPr lang="ru-RU" b="1" dirty="0"/>
              <a:t>     ВНИЗ 15</a:t>
            </a:r>
          </a:p>
          <a:p>
            <a:pPr marL="0" indent="0">
              <a:buNone/>
            </a:pPr>
            <a:r>
              <a:rPr lang="ru-RU" b="1" dirty="0"/>
              <a:t>КОНЕЦ </a:t>
            </a:r>
          </a:p>
          <a:p>
            <a:pPr marL="0" indent="0">
              <a:buNone/>
            </a:pPr>
            <a:r>
              <a:rPr lang="ru-RU" b="1" dirty="0"/>
              <a:t>ВНИЗ 13</a:t>
            </a:r>
          </a:p>
          <a:p>
            <a:pPr marL="0" indent="0">
              <a:buNone/>
            </a:pPr>
            <a:r>
              <a:rPr lang="ru-RU" dirty="0"/>
              <a:t>Укажите наименьшее возможное N, для которого найдутся такие А и В, что Робот после выполнения алгоритма окажется на 5 клеток ниже исходной.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Обновленная версия задачника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Картинка 22 из 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260928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0" name="Picture 2" descr="ÐÐ½ÑÐ¾ÑÐ¼Ð°ÑÐ¸ÐºÐ°. 5-7 ÐºÐ»Ð°ÑÑÑ: Ð·Ð°Ð½Ð¸Ð¼Ð°ÑÐµÐ»ÑÐ½ÑÐµ Ð·Ð°Ð´Ð°ÑÐ¸ / Ð.Ð. ÐÐ¾ÑÐ¾Ð²Ð°, Ð.Ð®. ÐÐ¾ÑÐ¾Ð²Ð°, Ð.Ð. ÐÐ¾Ð½Ð´Ð°ÑÐµÐ²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872209" cy="438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Самостоятельные и контрольные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Ð½ÑÐ¾ÑÐ¼Ð°ÑÐ¸ÐºÐ°. 5 ÐºÐ»Ð°ÑÑ: ÑÐ°Ð¼Ð¾ÑÑÐ¾ÑÑÐµÐ»ÑÐ½ÑÐµ Ð¸ ÐºÐ¾Ð½ÑÑÐ¾Ð»ÑÐ½ÑÐµ ÑÐ°Ð±Ð¾ÑÑ / Ð.Ð. ÐÐ¾ÑÐ¾Ð²Ð°, Ð.Ð®. ÐÐ¾Ñ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7232"/>
            <a:ext cx="1721644" cy="27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Ð½ÑÐ¾ÑÐ¼Ð°ÑÐ¸ÐºÐ°. 6 ÐºÐ»Ð°ÑÑ: ÑÐ°Ð¼Ð¾ÑÑÐ¾ÑÑÐµÐ»ÑÐ½ÑÐµ Ð¸ ÐºÐ¾Ð½ÑÑÐ¾Ð»ÑÐ½ÑÐµ ÑÐ°Ð±Ð¾ÑÑ / Ð.Ð. ÐÐ¾ÑÐ¾Ð²Ð°, Ð.Ð®. ÐÐ¾ÑÐ¾Ð²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76" y="2478478"/>
            <a:ext cx="1721644" cy="27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Ð½ÑÐ¾ÑÐ¼Ð°ÑÐ¸ÐºÐ°. 5 ÐºÐ»Ð°ÑÑ: Ð¸ÑÐ¾Ð³Ð¾Ð²Ð°Ñ ÐºÐ¾Ð½ÑÑÐ¾Ð»ÑÐ½Ð°Ñ ÑÐ°Ð±Ð¾ÑÐ° / Ð.Ð. ÐÐ¾ÑÐ¾Ð²Ð°, Ð.Ð®. ÐÐ¾ÑÐ¾Ð²Ð°, Ð.Ð. ÐÐºÐ²Ð¸Ð»ÑÐ½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6960"/>
            <a:ext cx="1971855" cy="29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Ð½ÑÐ¾ÑÐ¼Ð°ÑÐ¸ÐºÐ°. 6 ÐºÐ»Ð°ÑÑ: Ð¸ÑÐ¾Ð³Ð¾Ð²Ð°Ñ ÐºÐ¾Ð½ÑÑÐ¾Ð»ÑÐ½Ð°Ñ ÑÐ°Ð±Ð¾ÑÐ° / Ð.Ð. ÐÐ¾ÑÐ¾Ð²Ð°, Ð.Ð®. ÐÐ¾ÑÐ¾Ð²Ð°, Ð.Ð. ÐÐºÐ²Ð¸Ð»ÑÐ½Ð¾Ð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1944216" cy="29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Информатика 7-9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2982" y="1690688"/>
            <a:ext cx="7512368" cy="48482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</a:t>
            </a:r>
            <a:r>
              <a:rPr lang="ru-RU" dirty="0" smtClean="0"/>
              <a:t>вторская программы </a:t>
            </a:r>
            <a:r>
              <a:rPr lang="ru-RU" dirty="0"/>
              <a:t>изучения курса информатики в </a:t>
            </a:r>
            <a:r>
              <a:rPr lang="ru-RU" dirty="0" smtClean="0"/>
              <a:t>7-9 классах с разными вариантами планирования </a:t>
            </a:r>
          </a:p>
          <a:p>
            <a:r>
              <a:rPr lang="ru-RU" dirty="0" smtClean="0"/>
              <a:t>учебники </a:t>
            </a:r>
            <a:r>
              <a:rPr lang="ru-RU" dirty="0"/>
              <a:t>для 7-9 классов</a:t>
            </a:r>
          </a:p>
          <a:p>
            <a:r>
              <a:rPr lang="ru-RU" dirty="0" smtClean="0"/>
              <a:t>рабочие </a:t>
            </a:r>
            <a:r>
              <a:rPr lang="ru-RU" dirty="0"/>
              <a:t>тетради для 7-9 классов</a:t>
            </a:r>
          </a:p>
          <a:p>
            <a:r>
              <a:rPr lang="ru-RU" b="1" dirty="0"/>
              <a:t>сборник задач и упражнений  для 7-9 классов</a:t>
            </a:r>
          </a:p>
          <a:p>
            <a:r>
              <a:rPr lang="ru-RU" b="1" i="1" dirty="0"/>
              <a:t>практикум для 7-9 классов</a:t>
            </a:r>
          </a:p>
          <a:p>
            <a:r>
              <a:rPr lang="ru-RU" dirty="0"/>
              <a:t>сборники самостоятельных и контрольных работ для 7-9 классов</a:t>
            </a:r>
          </a:p>
          <a:p>
            <a:r>
              <a:rPr lang="ru-RU" dirty="0" smtClean="0"/>
              <a:t>итоговые контрольные работы для 7-9 классов</a:t>
            </a:r>
          </a:p>
          <a:p>
            <a:r>
              <a:rPr lang="ru-RU" dirty="0" smtClean="0"/>
              <a:t>комплект </a:t>
            </a:r>
            <a:r>
              <a:rPr lang="ru-RU" dirty="0"/>
              <a:t>плакатов для 7-9 классов</a:t>
            </a:r>
          </a:p>
          <a:p>
            <a:r>
              <a:rPr lang="ru-RU" dirty="0"/>
              <a:t>методическое пособие для 7-9 классов</a:t>
            </a:r>
          </a:p>
          <a:p>
            <a:r>
              <a:rPr lang="ru-RU" dirty="0"/>
              <a:t>электронные приложения к учебникам в авторской мастерской </a:t>
            </a:r>
            <a:r>
              <a:rPr lang="ru-RU" dirty="0" smtClean="0"/>
              <a:t>на </a:t>
            </a:r>
            <a:r>
              <a:rPr lang="ru-RU" dirty="0"/>
              <a:t>сайте http://metodist.Lbz.ru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Сборник задач и упражнений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4546848" cy="4493096"/>
          </a:xfrm>
        </p:spPr>
        <p:txBody>
          <a:bodyPr/>
          <a:lstStyle/>
          <a:p>
            <a:pPr algn="r"/>
            <a:r>
              <a:rPr lang="ru-RU" dirty="0" smtClean="0"/>
              <a:t>Составлен из задач и заданий рабочих тетрадей</a:t>
            </a:r>
          </a:p>
          <a:p>
            <a:pPr algn="r"/>
            <a:r>
              <a:rPr lang="ru-RU" dirty="0" smtClean="0"/>
              <a:t>Сохранена структура рабочих тетрадей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7" y="1772816"/>
            <a:ext cx="299014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итоговой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982" y="1287242"/>
            <a:ext cx="5032058" cy="4841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60" y="2162339"/>
            <a:ext cx="5265440" cy="3666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7163"/>
          <a:stretch/>
        </p:blipFill>
        <p:spPr>
          <a:xfrm>
            <a:off x="2529907" y="3394278"/>
            <a:ext cx="4745288" cy="34637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42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Базовый </a:t>
            </a:r>
            <a:br>
              <a:rPr lang="ru-RU" b="1" dirty="0" smtClean="0"/>
            </a:br>
            <a:r>
              <a:rPr lang="ru-RU" b="1" dirty="0" smtClean="0"/>
              <a:t>комплект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3126270" cy="4777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6632"/>
            <a:ext cx="3114156" cy="6699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320" y="323558"/>
            <a:ext cx="751236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Оптимальный </a:t>
            </a:r>
            <a:br>
              <a:rPr lang="ru-RU" b="1" dirty="0" smtClean="0"/>
            </a:br>
            <a:r>
              <a:rPr lang="ru-RU" b="1" dirty="0" smtClean="0"/>
              <a:t>         комплект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20" y="2027800"/>
            <a:ext cx="3830890" cy="4830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156" y="0"/>
            <a:ext cx="4127845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8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1236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Расширенный комплект для углубленного </a:t>
            </a:r>
            <a:br>
              <a:rPr lang="ru-RU" b="1" dirty="0" smtClean="0"/>
            </a:br>
            <a:r>
              <a:rPr lang="ru-RU" b="1" dirty="0" smtClean="0"/>
              <a:t>изучения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4323897" cy="4048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320480" cy="5704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Цели и ожидаемые </a:t>
            </a:r>
            <a:r>
              <a:rPr lang="ru-RU" sz="4900" b="1" dirty="0" smtClean="0"/>
              <a:t>результаты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3869601"/>
              </p:ext>
            </p:extLst>
          </p:nvPr>
        </p:nvGraphicFramePr>
        <p:xfrm>
          <a:off x="899592" y="16288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7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УМК для старшей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848872" cy="4673526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авторская программа изучения курса информатики в старшей школе (10-11 классы)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учебник для 10-11 классов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i="1" dirty="0"/>
              <a:t>практикум для 10-11 классов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сборники самостоятельных и контрольных работ для 10-11 классов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методическое пособие для 10-11 классов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электронные приложения к учебникам в авторской мастерской Л.Л. </a:t>
            </a:r>
            <a:r>
              <a:rPr lang="ru-RU" dirty="0" err="1"/>
              <a:t>Босовой</a:t>
            </a:r>
            <a:r>
              <a:rPr lang="ru-RU" dirty="0"/>
              <a:t> на сайте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 err="1"/>
              <a:t>metodist</a:t>
            </a:r>
            <a:r>
              <a:rPr lang="ru-RU" dirty="0"/>
              <a:t>.</a:t>
            </a:r>
            <a:r>
              <a:rPr lang="en-US" dirty="0" err="1"/>
              <a:t>Lbz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5840"/>
            <a:ext cx="2965316" cy="432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49" y="1163133"/>
            <a:ext cx="296531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ÐÐ½ÑÐ¾ÑÐ¼Ð°ÑÐ¸ÐºÐ°. 11 ÐºÐ»Ð°ÑÑ: ÑÐ°Ð¼Ð¾ÑÑÐ¾ÑÑÐµÐ»ÑÐ½ÑÐµ Ð¸ ÐºÐ¾Ð½ÑÑÐ¾Ð»ÑÐ½ÑÐµ ÑÐ°Ð±Ð¾ÑÑ / Ð.Ð. ÐÐ¾ÑÐ¾Ð²Ð°, Ð.Ð®. ÐÐ¾ÑÐ¾Ð²Ð°, Ð.Ð. ÐÐºÐ²Ð¸Ð»ÑÐ½Ð¾Ð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7" y="2996952"/>
            <a:ext cx="22764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Ð½ÑÐ¾ÑÐ¼Ð°ÑÐ¸ÐºÐ°. 10 ÐºÐ»Ð°ÑÑ: ÑÐ°Ð¼Ð¾ÑÑÐ¾ÑÑÐµÐ»ÑÐ½ÑÐµ Ð¸ ÐºÐ¾Ð½ÑÑÐ¾Ð»ÑÐ½ÑÐµ ÑÐ°Ð±Ð¾ÑÑ / Ð.Ð. ÐÐ¾ÑÐ¾Ð²Ð°, Ð.Ð®. ÐÐ¾ÑÐ¾Ð²Ð°, Ð.Ð. ÐÐ¾Ð±Ð°Ð½Ð¾Ð², Ð¢.Ð®. ÐÐ¾Ð±Ð°Ð½Ð¾Ð²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54802"/>
            <a:ext cx="23241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обучения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3765035" y="1680565"/>
            <a:ext cx="2665948" cy="1972816"/>
          </a:xfrm>
        </p:spPr>
        <p:txBody>
          <a:bodyPr>
            <a:normAutofit/>
          </a:bodyPr>
          <a:lstStyle/>
          <a:p>
            <a:pPr marL="0" indent="0" algn="r" eaLnBrk="1" hangingPunct="1">
              <a:buFont typeface="Georgia" pitchFamily="18" charset="0"/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Если мы будем учить сегодня так, </a:t>
            </a:r>
            <a:br>
              <a:rPr lang="ru-RU" sz="1800" dirty="0" smtClean="0">
                <a:latin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</a:rPr>
              <a:t> как мы учили вчера, </a:t>
            </a:r>
            <a:br>
              <a:rPr lang="ru-RU" sz="1800" dirty="0" smtClean="0">
                <a:latin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</a:rPr>
              <a:t>мы украдем у детей завтра.</a:t>
            </a:r>
          </a:p>
          <a:p>
            <a:pPr marL="0" indent="0" algn="r" eaLnBrk="1" hangingPunct="1">
              <a:buFont typeface="Georgia" pitchFamily="18" charset="0"/>
              <a:buNone/>
            </a:pPr>
            <a:r>
              <a:rPr lang="ru-RU" sz="1800" b="1" i="1" dirty="0" smtClean="0">
                <a:latin typeface="Calibri" panose="020F0502020204030204" pitchFamily="34" charset="0"/>
              </a:rPr>
              <a:t>Джон </a:t>
            </a:r>
            <a:r>
              <a:rPr lang="ru-RU" sz="1800" b="1" i="1" dirty="0" err="1" smtClean="0">
                <a:latin typeface="Calibri" panose="020F0502020204030204" pitchFamily="34" charset="0"/>
              </a:rPr>
              <a:t>Дьюи</a:t>
            </a:r>
            <a:endParaRPr lang="ru-RU" sz="1800" dirty="0" smtClean="0">
              <a:latin typeface="Calibri" panose="020F0502020204030204" pitchFamily="34" charset="0"/>
            </a:endParaRPr>
          </a:p>
        </p:txBody>
      </p:sp>
      <p:pic>
        <p:nvPicPr>
          <p:cNvPr id="10243" name="Picture 2" descr="ДЬЮИ Джон. Биография. Афориз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04664"/>
            <a:ext cx="2457970" cy="32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geocaching.su/photos/areas/45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058627" cy="42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3568" y="5911950"/>
            <a:ext cx="544975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r>
              <a:rPr lang="ru-RU" sz="1800" dirty="0">
                <a:latin typeface="Calibri" panose="020F0502020204030204" pitchFamily="34" charset="0"/>
                <a:ea typeface="+mn-ea"/>
                <a:cs typeface="+mn-cs"/>
              </a:rPr>
              <a:t>Устный счет.  В народной школе С. А. Рачинского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800" b="1" i="1" dirty="0">
                <a:latin typeface="Calibri" panose="020F0502020204030204" pitchFamily="34" charset="0"/>
                <a:ea typeface="+mn-ea"/>
                <a:cs typeface="+mn-cs"/>
              </a:rPr>
              <a:t>Н.П. Богданов-Бельский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5309" y="3845947"/>
            <a:ext cx="513885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современных условиях изменения в формах и способах ведения образовательной деятельности неизбежны. Но изменения не всегда означают разрушение старых форм; имеет смысл вести речь о дополнении их новыми формами, стремиться к многообразию</a:t>
            </a:r>
            <a:r>
              <a:rPr lang="ru-RU" b="1" dirty="0" smtClean="0"/>
              <a:t> </a:t>
            </a:r>
            <a:r>
              <a:rPr lang="ru-RU" dirty="0" smtClean="0"/>
              <a:t>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5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688664"/>
            <a:ext cx="76328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Сегодня любая </a:t>
            </a:r>
            <a:r>
              <a:rPr lang="ru-RU" sz="2000" dirty="0">
                <a:latin typeface="Calibri" panose="020F0502020204030204" pitchFamily="34" charset="0"/>
              </a:rPr>
              <a:t>информация доступна по клику </a:t>
            </a:r>
            <a:r>
              <a:rPr lang="ru-RU" sz="2000" dirty="0" smtClean="0">
                <a:latin typeface="Calibri" panose="020F0502020204030204" pitchFamily="34" charset="0"/>
              </a:rPr>
              <a:t>мыши.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Не  просто информированность </a:t>
            </a:r>
            <a:r>
              <a:rPr lang="ru-RU" sz="2000" dirty="0">
                <a:latin typeface="Calibri" panose="020F0502020204030204" pitchFamily="34" charset="0"/>
              </a:rPr>
              <a:t>учеников в различных предметных областях, но </a:t>
            </a:r>
            <a:r>
              <a:rPr lang="ru-RU" sz="2000" dirty="0" smtClean="0">
                <a:latin typeface="Calibri" panose="020F0502020204030204" pitchFamily="34" charset="0"/>
              </a:rPr>
              <a:t>формирование </a:t>
            </a:r>
            <a:r>
              <a:rPr lang="ru-RU" sz="2000" dirty="0">
                <a:latin typeface="Calibri" panose="020F0502020204030204" pitchFamily="34" charset="0"/>
              </a:rPr>
              <a:t>у </a:t>
            </a:r>
            <a:r>
              <a:rPr lang="ru-RU" sz="2000" dirty="0" smtClean="0">
                <a:latin typeface="Calibri" panose="020F0502020204030204" pitchFamily="34" charset="0"/>
              </a:rPr>
              <a:t>них таких качеств как: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научное мышление;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умение анализировать данные;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способность обосновывать правильность полученного результата;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умение применять на практике полученные знания;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умение выполнять исследования, направленные на получение ответов на собственные вопросы;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способность выявлять проблемы, ставить задачи и искать пути их решения.</a:t>
            </a:r>
          </a:p>
          <a:p>
            <a:endParaRPr lang="ru-RU" sz="2000" dirty="0" smtClean="0"/>
          </a:p>
        </p:txBody>
      </p:sp>
      <p:pic>
        <p:nvPicPr>
          <p:cNvPr id="1028" name="Picture 4" descr="http://images.clipshrine.com/getimg/PngMedium-mouse-cartoon-913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08" y="550198"/>
            <a:ext cx="1136825" cy="11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времени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628800"/>
            <a:ext cx="7900987" cy="5073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мобилизация (предполагает включение учащихся в активную интеллектуальную деятельность);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целеполагание (учащиеся самостоятельно формулируют цели урока по схеме «вспомнить →  узнать → научиться»);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осознание недостаточности имеющихся знаний (учитель способствует возникновению на уроке проблемной ситуации, в ходе анализа которой учащиеся понимают, что имеющихся знаний для ее решения недостаточно);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коммуникация (поиск новых знаний в паре, в группе, в коллективе);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взаимопроверка, взаимоконтроль;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200" b="0" dirty="0" smtClean="0">
                <a:latin typeface="Calibri" panose="020F0502020204030204" pitchFamily="34" charset="0"/>
              </a:rPr>
              <a:t>рефлексия (осознание учеником и воспроизведение в речи того, что нового он узнал и чему научился на уроке) </a:t>
            </a: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ru-RU" sz="2200" b="0" i="1" dirty="0" smtClean="0">
                <a:latin typeface="Calibri" panose="020F0502020204030204" pitchFamily="34" charset="0"/>
              </a:rPr>
              <a:t>Поливанова 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современного урока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37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>
          <a:xfrm>
            <a:off x="611560" y="1268760"/>
            <a:ext cx="7640960" cy="45259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563" indent="-182563" eaLnBrk="1" hangingPunct="1">
              <a:lnSpc>
                <a:spcPct val="90000"/>
              </a:lnSpc>
            </a:pPr>
            <a:r>
              <a:rPr lang="ru-RU" sz="2400" b="0" dirty="0" smtClean="0">
                <a:latin typeface="Calibri" panose="020F0502020204030204" pitchFamily="34" charset="0"/>
              </a:rPr>
              <a:t>Возможность продемонстрировать ученикам различные учебные элементы содержания курса (наглядность содержания), ввести новые технологические приемы (наглядность деятельности).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2400" b="0" dirty="0" smtClean="0">
                <a:latin typeface="Calibri" panose="020F0502020204030204" pitchFamily="34" charset="0"/>
              </a:rPr>
              <a:t>Позволяет детям получать информацию не только аудиально, но и визуально; использование одновременно нескольких каналов восприятия информации усиливает обучающий эффект.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ru-RU" sz="2400" b="0" dirty="0" smtClean="0">
                <a:latin typeface="Calibri" panose="020F0502020204030204" pitchFamily="34" charset="0"/>
              </a:rPr>
              <a:t>Помогает упорядочить знания, так как в процессе демонстрации ученикам наглядно представляется </a:t>
            </a:r>
            <a:br>
              <a:rPr lang="ru-RU" sz="2400" b="0" dirty="0" smtClean="0">
                <a:latin typeface="Calibri" panose="020F0502020204030204" pitchFamily="34" charset="0"/>
              </a:rPr>
            </a:br>
            <a:r>
              <a:rPr lang="ru-RU" sz="2400" b="0" dirty="0" smtClean="0">
                <a:latin typeface="Calibri" panose="020F0502020204030204" pitchFamily="34" charset="0"/>
              </a:rPr>
              <a:t>логика изложения, ключевые понятия </a:t>
            </a:r>
            <a:br>
              <a:rPr lang="ru-RU" sz="2400" b="0" dirty="0" smtClean="0">
                <a:latin typeface="Calibri" panose="020F0502020204030204" pitchFamily="34" charset="0"/>
              </a:rPr>
            </a:br>
            <a:r>
              <a:rPr lang="ru-RU" sz="2400" b="0" dirty="0" smtClean="0">
                <a:latin typeface="Calibri" panose="020F0502020204030204" pitchFamily="34" charset="0"/>
              </a:rPr>
              <a:t>и их  взаимосвязи.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0167" y="4509120"/>
            <a:ext cx="1476329" cy="223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ru-RU" b="1" dirty="0" smtClean="0"/>
              <a:t>Демонстрация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14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Понятие, термин, определение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Понятие</a:t>
            </a:r>
            <a:r>
              <a:rPr lang="ru-RU" sz="2400" dirty="0" smtClean="0"/>
              <a:t> </a:t>
            </a:r>
            <a:r>
              <a:rPr lang="ru-RU" sz="2400" dirty="0"/>
              <a:t>— отображённое в мышлении единство существенных свойств, связей и отношений предметов или явлений; мысль или система мыслей, выделяющая и обобщающая предметы некоторого класса по общим и в своей совокупности специфическим для них признакам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Термин</a:t>
            </a:r>
            <a:r>
              <a:rPr lang="ru-RU" sz="2400" dirty="0" smtClean="0"/>
              <a:t> - слово или словосочетание, являющееся названием определённого понятия какой-н. специальной области науки, техники, искусства.</a:t>
            </a:r>
          </a:p>
          <a:p>
            <a:pPr marL="0" indent="0">
              <a:buNone/>
            </a:pPr>
            <a:r>
              <a:rPr lang="ru-RU" sz="2400" b="1" dirty="0" smtClean="0"/>
              <a:t>Определение</a:t>
            </a:r>
            <a:r>
              <a:rPr lang="ru-RU" sz="2400" dirty="0" smtClean="0"/>
              <a:t>, дефиниция </a:t>
            </a:r>
            <a:r>
              <a:rPr lang="ru-RU" sz="2400" dirty="0"/>
              <a:t>— логическая процедура придания строго фиксированного смысла терминам </a:t>
            </a:r>
            <a:r>
              <a:rPr lang="ru-RU" sz="2400" dirty="0" smtClean="0"/>
              <a:t>языка.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8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основными понятиями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3" y="4149080"/>
            <a:ext cx="7865279" cy="1539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4" descr="ÐÐ°ÑÑÐ¸Ð½ÐºÐ¸ Ð¿Ð¾ Ð·Ð°Ð¿ÑÐ¾ÑÑ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0614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3" y="1340768"/>
            <a:ext cx="2866952" cy="25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4088"/>
            <a:ext cx="2616318" cy="7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766616" cy="350262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упражнения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9728"/>
            <a:ext cx="4359866" cy="244827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11" y="1628800"/>
            <a:ext cx="4240709" cy="238839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35" y="4028867"/>
            <a:ext cx="4240709" cy="282913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18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Перевернутый класс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1" y="1556792"/>
            <a:ext cx="6594789" cy="5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390" y="260648"/>
            <a:ext cx="7923628" cy="1450757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Содержание </a:t>
            </a:r>
            <a:r>
              <a:rPr lang="ru-RU" b="1" dirty="0" smtClean="0"/>
              <a:t>обучения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828671" cy="55217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</a:rPr>
              <a:t>I</a:t>
            </a:r>
            <a:r>
              <a:rPr lang="en-US" sz="1800" b="1" dirty="0"/>
              <a:t>. </a:t>
            </a:r>
            <a:r>
              <a:rPr lang="ru-RU" sz="1800" b="1" dirty="0"/>
              <a:t>Введение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1. Информация и информационные процессы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2. Компьютер – универсальное устройство обработки данных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II. </a:t>
            </a:r>
            <a:r>
              <a:rPr lang="ru-RU" sz="1800" b="1" dirty="0"/>
              <a:t>Математические основы информатики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1. Тексты и кодирование </a:t>
            </a:r>
            <a:endParaRPr lang="en-US" sz="1400" dirty="0">
              <a:solidFill>
                <a:schemeClr val="tx1"/>
              </a:solidFill>
            </a:endParaRP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2. Дискретизация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3. Системы счисления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Элементы комбинаторики, теории множеств и математической логики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/>
              <a:t>5. Списки, графы, деревья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III. Алгоритмы и элементы программирования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1. Исполнители и алгоритмы. Управление исполнителями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2. Алгоритмические конструкции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3. Построение алгоритмов и программ </a:t>
            </a:r>
            <a:endParaRPr lang="en-US" sz="1400" dirty="0">
              <a:solidFill>
                <a:schemeClr val="tx1"/>
              </a:solidFill>
            </a:endParaRP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4. Анализ алгоритмов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b="1" i="1" dirty="0"/>
              <a:t>5. Робототехника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/>
              <a:t>6</a:t>
            </a:r>
            <a:r>
              <a:rPr lang="ru-RU" sz="1400" dirty="0">
                <a:solidFill>
                  <a:schemeClr val="tx1"/>
                </a:solidFill>
              </a:rPr>
              <a:t>. Математическое моделирование 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IV. Использование программных систем и сервисов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1. Файловая система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2. Подготовка текстов и демонстрационных материалов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3. Электронные (динамические) таблицы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4. Базы данных. Поиск информации </a:t>
            </a:r>
          </a:p>
          <a:p>
            <a:pPr marL="2921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5. Работа в информационном пространстве. Информационно-коммуникационные технологии </a:t>
            </a:r>
          </a:p>
        </p:txBody>
      </p:sp>
      <p:pic>
        <p:nvPicPr>
          <p:cNvPr id="5" name="Picture 2" descr="https://st.fl.ru/users/Urih/upload/f_4eb127d612dd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14576" cy="21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7435455"/>
              </p:ext>
            </p:extLst>
          </p:nvPr>
        </p:nvGraphicFramePr>
        <p:xfrm>
          <a:off x="899592" y="620688"/>
          <a:ext cx="7812868" cy="45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1" y="4833529"/>
            <a:ext cx="1692031" cy="14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74" y="4869160"/>
            <a:ext cx="1772226" cy="156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ÐÐ°ÑÑÐ¸Ð½ÐºÐ¸ Ð¿Ð¾ Ð·Ð°Ð¿ÑÐ¾ÑÑ Ð Ð­Ð¨ ÑÐ¾ÑÑÐ¸Ð¹ÑÐºÐ°Ñ ÑÐ»ÐµÐºÑÑÐ¾Ð½Ð½Ð°Ñ ÑÐºÐ¾Ð»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27" y="4811849"/>
            <a:ext cx="1353413" cy="14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Российская электронная школа</a:t>
            </a:r>
            <a:endParaRPr lang="ru-RU" b="1" dirty="0"/>
          </a:p>
        </p:txBody>
      </p:sp>
      <p:pic>
        <p:nvPicPr>
          <p:cNvPr id="5122" name="Picture 2" descr="ÐÐ°ÑÑÐ¸Ð½ÐºÐ¸ Ð¿Ð¾ Ð·Ð°Ð¿ÑÐ¾ÑÑ ÑÐ¾ÑÑÐ¸Ð¹ÑÐºÐ°Ñ ÑÐ»ÐµÐºÑÑÐ¾Ð½Ð½Ð°Ñ ÑÐºÐ¾Ð»Ð° Ð²Ð¸Ð´ÐµÐ¾ÑÑÐ¾Ðº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12990" r="24037" b="18170"/>
          <a:stretch/>
        </p:blipFill>
        <p:spPr bwMode="auto">
          <a:xfrm>
            <a:off x="5580112" y="1268760"/>
            <a:ext cx="3023008" cy="22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Ð¾ÑÑÐ¸Ð¹ÑÐºÐ°Ñ ÑÐ»ÐµÐºÑÑÐ¾Ð½Ð½Ð°Ñ ÑÐºÐ¾Ð»Ð° Ð²Ð¸Ð´ÐµÐ¾ÑÑÐ¾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 bwMode="auto">
          <a:xfrm>
            <a:off x="719572" y="1537597"/>
            <a:ext cx="5334000" cy="35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ÑÐ¾ÑÑÐ¸Ð¹ÑÐºÐ°Ñ ÑÐ»ÐµÐºÑÑÐ¾Ð½Ð½Ð°Ñ ÑÐºÐ¾Ð»Ð° Ð²Ð¸Ð´ÐµÐ¾ÑÑÐ¾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72" y="4437110"/>
            <a:ext cx="2280852" cy="17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540553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Интерактивные </a:t>
            </a:r>
            <a:r>
              <a:rPr lang="ru-RU" b="1" dirty="0" err="1" smtClean="0"/>
              <a:t>видеоуроки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9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903" y="1052736"/>
            <a:ext cx="4176463" cy="20882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Облачное </a:t>
            </a:r>
            <a:r>
              <a:rPr lang="ru-RU" sz="2400" dirty="0"/>
              <a:t>программное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обеспечение </a:t>
            </a:r>
            <a:r>
              <a:rPr lang="ru-RU" sz="2400" dirty="0"/>
              <a:t>для создания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анимированных </a:t>
            </a:r>
            <a:r>
              <a:rPr lang="ru-RU" sz="2400" dirty="0"/>
              <a:t>презентаций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анимированных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видеороликов-</a:t>
            </a:r>
            <a:r>
              <a:rPr lang="ru-RU" sz="2400" dirty="0" err="1" smtClean="0"/>
              <a:t>объяснителей</a:t>
            </a:r>
            <a:r>
              <a:rPr lang="ru-RU" sz="24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13" y="3717032"/>
            <a:ext cx="383075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ÐÐ°ÑÑÐ¸Ð½ÐºÐ¸ Ð¿Ð¾ Ð·Ð°Ð¿ÑÐ¾ÑÑ Pow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038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81730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Кейс-технология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Суть технологии </a:t>
            </a:r>
            <a:r>
              <a:rPr lang="ru-RU" sz="2000" dirty="0" smtClean="0"/>
              <a:t>- в </a:t>
            </a:r>
            <a:r>
              <a:rPr lang="ru-RU" sz="2000" dirty="0"/>
              <a:t>использовании конкретных случаев (ситуаций, </a:t>
            </a:r>
            <a:r>
              <a:rPr lang="ru-RU" sz="2000" dirty="0" smtClean="0"/>
              <a:t>историй) </a:t>
            </a:r>
            <a:r>
              <a:rPr lang="ru-RU" sz="2000" dirty="0"/>
              <a:t>для общего анализа, обсуждения или выработки решений учениками по определённому разделу учебной </a:t>
            </a:r>
            <a:r>
              <a:rPr lang="ru-RU" sz="2000" dirty="0" smtClean="0"/>
              <a:t>дисциплины.</a:t>
            </a:r>
          </a:p>
          <a:p>
            <a:pPr marL="0" indent="0">
              <a:buNone/>
            </a:pPr>
            <a:r>
              <a:rPr lang="ru-RU" sz="2000" b="1" i="1" dirty="0" smtClean="0"/>
              <a:t>Решение кейса </a:t>
            </a:r>
            <a:r>
              <a:rPr lang="ru-RU" sz="2000" dirty="0" smtClean="0"/>
              <a:t>(ситуационного упражнения) – это не повторение за учителем, не пересказ параграфа или статьи, не ответ на вопрос преподавателя, это анализ конкретной ситуации, который заставляет поднять пласт полученных знаний и применить их на практике.</a:t>
            </a:r>
          </a:p>
          <a:p>
            <a:pPr marL="0" indent="0">
              <a:buNone/>
            </a:pPr>
            <a:r>
              <a:rPr lang="ru-RU" sz="2000" b="1" i="1" dirty="0" smtClean="0"/>
              <a:t>Примеры</a:t>
            </a:r>
            <a:r>
              <a:rPr lang="ru-RU" sz="2000" dirty="0" smtClean="0"/>
              <a:t> кейсов по информатике:</a:t>
            </a:r>
          </a:p>
          <a:p>
            <a:pPr lvl="1"/>
            <a:r>
              <a:rPr lang="ru-RU" sz="1600" dirty="0" smtClean="0"/>
              <a:t>Покупка компьютера </a:t>
            </a:r>
          </a:p>
          <a:p>
            <a:pPr lvl="1"/>
            <a:r>
              <a:rPr lang="ru-RU" sz="1600" dirty="0" smtClean="0"/>
              <a:t>Разработка визитки (</a:t>
            </a:r>
            <a:r>
              <a:rPr lang="en-US" sz="1600" dirty="0"/>
              <a:t>https://</a:t>
            </a:r>
            <a:r>
              <a:rPr lang="en-US" sz="1600" dirty="0" smtClean="0"/>
              <a:t>planeta.tspu.ru/files/file/Shumkova_Keys.docx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dirty="0" smtClean="0"/>
              <a:t>Компьютерный червь (</a:t>
            </a:r>
            <a:r>
              <a:rPr lang="en-US" sz="1600" dirty="0"/>
              <a:t>http://xn--i1abbnckbmcl9fb.xn--p1ai/%D1%81%D1%82%D0%B0%D1%82%D1%8C%D0%B8/505465</a:t>
            </a:r>
            <a:r>
              <a:rPr lang="en-US" sz="1600" dirty="0" smtClean="0"/>
              <a:t>/</a:t>
            </a:r>
            <a:r>
              <a:rPr lang="ru-RU" sz="1600" dirty="0" smtClean="0"/>
              <a:t> )</a:t>
            </a:r>
          </a:p>
          <a:p>
            <a:pPr lvl="1"/>
            <a:r>
              <a:rPr lang="ru-RU" sz="1600" dirty="0" smtClean="0"/>
              <a:t>Сборник кейсов (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www.e-osnova.ru/PDF/osnova_2_28_4824.pdf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1" y="5230752"/>
            <a:ext cx="2974043" cy="1623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5467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 уроки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250060" cy="42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212976"/>
            <a:ext cx="391440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«Кто быстрее?»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956376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600" dirty="0"/>
              <a:t>1 карточка</a:t>
            </a:r>
            <a:r>
              <a:rPr lang="ru-RU" sz="2600" dirty="0" smtClean="0"/>
              <a:t>:</a:t>
            </a:r>
          </a:p>
          <a:p>
            <a:pPr marL="0" indent="0">
              <a:buNone/>
            </a:pPr>
            <a:r>
              <a:rPr lang="ru-RU" sz="4200" dirty="0" smtClean="0"/>
              <a:t>000000011122222266666</a:t>
            </a:r>
            <a:r>
              <a:rPr lang="en-US" sz="4200" dirty="0" smtClean="0"/>
              <a:t>EEEFEEEE</a:t>
            </a:r>
            <a:r>
              <a:rPr lang="ru-RU" sz="4200" dirty="0" smtClean="0"/>
              <a:t>622233113333377777777</a:t>
            </a:r>
            <a:r>
              <a:rPr lang="en-US" sz="4200" dirty="0" smtClean="0"/>
              <a:t>FFFFFFFFFF</a:t>
            </a:r>
            <a:endParaRPr lang="ru-RU" sz="4200" dirty="0"/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pPr marL="0" indent="0">
              <a:buNone/>
            </a:pPr>
            <a:r>
              <a:rPr lang="ru-RU" dirty="0"/>
              <a:t>2 карточка: 00036880000000000000003</a:t>
            </a:r>
            <a:r>
              <a:rPr lang="en-US" dirty="0"/>
              <a:t>F</a:t>
            </a:r>
            <a:r>
              <a:rPr lang="ru-RU" dirty="0"/>
              <a:t>87</a:t>
            </a:r>
            <a:r>
              <a:rPr lang="en-US" dirty="0"/>
              <a:t>E</a:t>
            </a:r>
            <a:r>
              <a:rPr lang="ru-RU" dirty="0"/>
              <a:t>0000000088СС</a:t>
            </a:r>
            <a:r>
              <a:rPr lang="en-US" dirty="0"/>
              <a:t>DFFFFFFFFFFFFFFEEFFFF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3 карточка: 03</a:t>
            </a:r>
            <a:r>
              <a:rPr lang="en-US" dirty="0"/>
              <a:t>E</a:t>
            </a:r>
            <a:r>
              <a:rPr lang="ru-RU" dirty="0"/>
              <a:t>80000000000000000000</a:t>
            </a:r>
            <a:r>
              <a:rPr lang="en-US" dirty="0"/>
              <a:t>FFF</a:t>
            </a:r>
            <a:r>
              <a:rPr lang="ru-RU" dirty="0"/>
              <a:t>900113013113</a:t>
            </a:r>
            <a:r>
              <a:rPr lang="en-US" dirty="0"/>
              <a:t>FFFFFFFDCFFFFBB</a:t>
            </a:r>
            <a:r>
              <a:rPr lang="ru-RU" dirty="0"/>
              <a:t>57</a:t>
            </a:r>
            <a:r>
              <a:rPr lang="en-US" dirty="0"/>
              <a:t>EC</a:t>
            </a:r>
            <a:r>
              <a:rPr lang="ru-RU" dirty="0"/>
              <a:t>577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4 карточка: 3</a:t>
            </a:r>
            <a:r>
              <a:rPr lang="en-US" dirty="0"/>
              <a:t>C</a:t>
            </a:r>
            <a:r>
              <a:rPr lang="ru-RU" dirty="0"/>
              <a:t>00000000000000000000118888880008</a:t>
            </a:r>
            <a:r>
              <a:rPr lang="en-US" dirty="0"/>
              <a:t>CEEF</a:t>
            </a:r>
            <a:r>
              <a:rPr lang="ru-RU" dirty="0"/>
              <a:t>6</a:t>
            </a:r>
            <a:r>
              <a:rPr lang="en-US" dirty="0"/>
              <a:t>FFE</a:t>
            </a:r>
            <a:r>
              <a:rPr lang="ru-RU" dirty="0"/>
              <a:t>0</a:t>
            </a:r>
            <a:r>
              <a:rPr lang="en-US" dirty="0"/>
              <a:t>EFB</a:t>
            </a:r>
            <a:r>
              <a:rPr lang="ru-RU" dirty="0"/>
              <a:t>01</a:t>
            </a:r>
            <a:r>
              <a:rPr lang="en-US" dirty="0"/>
              <a:t>F</a:t>
            </a:r>
            <a:r>
              <a:rPr lang="ru-RU" dirty="0"/>
              <a:t>37239917572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5 карточка: </a:t>
            </a:r>
            <a:r>
              <a:rPr lang="en-US" dirty="0"/>
              <a:t>F</a:t>
            </a:r>
            <a:r>
              <a:rPr lang="ru-RU" dirty="0"/>
              <a:t>0000000000000000000001</a:t>
            </a:r>
            <a:r>
              <a:rPr lang="en-US" dirty="0"/>
              <a:t>FF</a:t>
            </a:r>
            <a:r>
              <a:rPr lang="ru-RU" dirty="0"/>
              <a:t>733100001</a:t>
            </a:r>
            <a:r>
              <a:rPr lang="en-US" dirty="0"/>
              <a:t>D</a:t>
            </a:r>
            <a:r>
              <a:rPr lang="ru-RU" dirty="0"/>
              <a:t>00</a:t>
            </a:r>
            <a:r>
              <a:rPr lang="en-US" dirty="0"/>
              <a:t>C</a:t>
            </a:r>
            <a:r>
              <a:rPr lang="ru-RU" dirty="0"/>
              <a:t>0</a:t>
            </a:r>
            <a:r>
              <a:rPr lang="en-US" dirty="0"/>
              <a:t>FF</a:t>
            </a:r>
            <a:r>
              <a:rPr lang="ru-RU" dirty="0"/>
              <a:t>311</a:t>
            </a:r>
            <a:r>
              <a:rPr lang="en-US" dirty="0"/>
              <a:t>F</a:t>
            </a:r>
            <a:r>
              <a:rPr lang="ru-RU" dirty="0"/>
              <a:t>000</a:t>
            </a:r>
            <a:r>
              <a:rPr lang="en-US" dirty="0"/>
              <a:t>ECC</a:t>
            </a:r>
            <a:r>
              <a:rPr lang="ru-RU" dirty="0"/>
              <a:t>55</a:t>
            </a:r>
            <a:r>
              <a:rPr lang="en-US" dirty="0"/>
              <a:t>DD</a:t>
            </a:r>
            <a:r>
              <a:rPr lang="ru-RU" dirty="0"/>
              <a:t>13</a:t>
            </a:r>
            <a:r>
              <a:rPr lang="en-US" dirty="0"/>
              <a:t>BBB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6 карточка: </a:t>
            </a:r>
            <a:r>
              <a:rPr lang="en-US" dirty="0"/>
              <a:t>F</a:t>
            </a:r>
            <a:r>
              <a:rPr lang="ru-RU" dirty="0"/>
              <a:t>000000000000000000000</a:t>
            </a:r>
            <a:r>
              <a:rPr lang="en-US" dirty="0"/>
              <a:t>F</a:t>
            </a:r>
            <a:r>
              <a:rPr lang="ru-RU" dirty="0"/>
              <a:t>9</a:t>
            </a:r>
            <a:r>
              <a:rPr lang="en-US" dirty="0"/>
              <a:t>CF</a:t>
            </a:r>
            <a:r>
              <a:rPr lang="ru-RU" dirty="0"/>
              <a:t>40080008880118</a:t>
            </a:r>
            <a:r>
              <a:rPr lang="en-US" dirty="0"/>
              <a:t>CEFFE</a:t>
            </a:r>
            <a:r>
              <a:rPr lang="ru-RU" dirty="0"/>
              <a:t>6</a:t>
            </a:r>
            <a:r>
              <a:rPr lang="en-US" dirty="0"/>
              <a:t>CC</a:t>
            </a:r>
            <a:r>
              <a:rPr lang="ru-RU" dirty="0"/>
              <a:t>77633</a:t>
            </a:r>
            <a:r>
              <a:rPr lang="en-US" dirty="0"/>
              <a:t>B</a:t>
            </a:r>
            <a:r>
              <a:rPr lang="ru-RU" dirty="0"/>
              <a:t>800266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7 карточка: </a:t>
            </a:r>
            <a:r>
              <a:rPr lang="en-US" dirty="0"/>
              <a:t>F</a:t>
            </a:r>
            <a:r>
              <a:rPr lang="ru-RU" dirty="0"/>
              <a:t>3000000000000000000008</a:t>
            </a:r>
            <a:r>
              <a:rPr lang="en-US" dirty="0"/>
              <a:t>C</a:t>
            </a:r>
            <a:r>
              <a:rPr lang="ru-RU" dirty="0"/>
              <a:t>6</a:t>
            </a:r>
            <a:r>
              <a:rPr lang="en-US" dirty="0"/>
              <a:t>F</a:t>
            </a:r>
            <a:r>
              <a:rPr lang="ru-RU" dirty="0"/>
              <a:t>6000000000008</a:t>
            </a:r>
            <a:r>
              <a:rPr lang="en-US" dirty="0"/>
              <a:t>FF</a:t>
            </a:r>
            <a:r>
              <a:rPr lang="ru-RU" dirty="0"/>
              <a:t>76</a:t>
            </a:r>
            <a:r>
              <a:rPr lang="en-US" dirty="0"/>
              <a:t>E</a:t>
            </a:r>
            <a:r>
              <a:rPr lang="ru-RU" dirty="0"/>
              <a:t>8137</a:t>
            </a:r>
            <a:r>
              <a:rPr lang="en-US" dirty="0"/>
              <a:t>F</a:t>
            </a:r>
            <a:r>
              <a:rPr lang="ru-RU" dirty="0"/>
              <a:t>31100237731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8 карточка: </a:t>
            </a:r>
            <a:r>
              <a:rPr lang="en-US" dirty="0"/>
              <a:t>FFF</a:t>
            </a:r>
            <a:r>
              <a:rPr lang="ru-RU" dirty="0"/>
              <a:t>31001111000000111100000000111333266</a:t>
            </a:r>
            <a:r>
              <a:rPr lang="en-US" dirty="0"/>
              <a:t>CC</a:t>
            </a:r>
            <a:r>
              <a:rPr lang="ru-RU" dirty="0"/>
              <a:t>55556</a:t>
            </a:r>
            <a:r>
              <a:rPr lang="en-US" dirty="0"/>
              <a:t>C</a:t>
            </a:r>
            <a:r>
              <a:rPr lang="ru-RU" dirty="0"/>
              <a:t>88001111</a:t>
            </a:r>
            <a:r>
              <a:rPr lang="en-US" dirty="0"/>
              <a:t>C</a:t>
            </a:r>
            <a:r>
              <a:rPr lang="ru-RU" dirty="0"/>
              <a:t>8</a:t>
            </a:r>
            <a:r>
              <a:rPr lang="en-US" dirty="0"/>
              <a:t>CCEF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9 карточка: </a:t>
            </a:r>
            <a:r>
              <a:rPr lang="en-US" dirty="0"/>
              <a:t>FFFFFF</a:t>
            </a:r>
            <a:r>
              <a:rPr lang="ru-RU" dirty="0"/>
              <a:t>77</a:t>
            </a:r>
            <a:r>
              <a:rPr lang="en-US" dirty="0"/>
              <a:t>B</a:t>
            </a:r>
            <a:r>
              <a:rPr lang="ru-RU" dirty="0"/>
              <a:t>9</a:t>
            </a:r>
            <a:r>
              <a:rPr lang="en-US" dirty="0"/>
              <a:t>D</a:t>
            </a:r>
            <a:r>
              <a:rPr lang="ru-RU" dirty="0"/>
              <a:t>998</a:t>
            </a:r>
            <a:r>
              <a:rPr lang="en-US" dirty="0"/>
              <a:t>CEEFFFDCFF</a:t>
            </a:r>
            <a:r>
              <a:rPr lang="ru-RU" dirty="0"/>
              <a:t>77733336</a:t>
            </a:r>
            <a:r>
              <a:rPr lang="en-US" dirty="0"/>
              <a:t>E</a:t>
            </a:r>
            <a:r>
              <a:rPr lang="ru-RU" dirty="0"/>
              <a:t>88</a:t>
            </a:r>
            <a:r>
              <a:rPr lang="en-US" dirty="0"/>
              <a:t>CC</a:t>
            </a:r>
            <a:r>
              <a:rPr lang="ru-RU" dirty="0"/>
              <a:t>466319</a:t>
            </a:r>
            <a:r>
              <a:rPr lang="en-US" dirty="0"/>
              <a:t>D</a:t>
            </a:r>
            <a:r>
              <a:rPr lang="ru-RU" dirty="0"/>
              <a:t>88</a:t>
            </a:r>
            <a:r>
              <a:rPr lang="en-US" dirty="0"/>
              <a:t>CC</a:t>
            </a:r>
            <a:r>
              <a:rPr lang="ru-RU" dirty="0"/>
              <a:t>6</a:t>
            </a:r>
            <a:r>
              <a:rPr lang="en-US" dirty="0"/>
              <a:t>BDCEFB</a:t>
            </a:r>
            <a:r>
              <a:rPr lang="ru-RU" dirty="0"/>
              <a:t>19</a:t>
            </a:r>
            <a:r>
              <a:rPr lang="en-US" dirty="0"/>
              <a:t>CCE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10 карточка: </a:t>
            </a:r>
            <a:r>
              <a:rPr lang="en-US" dirty="0"/>
              <a:t>FFFFFFFFFFFFFF</a:t>
            </a:r>
            <a:r>
              <a:rPr lang="ru-RU" dirty="0"/>
              <a:t>773319984</a:t>
            </a:r>
            <a:r>
              <a:rPr lang="en-US" dirty="0"/>
              <a:t>EAA</a:t>
            </a:r>
            <a:r>
              <a:rPr lang="ru-RU" dirty="0"/>
              <a:t>08</a:t>
            </a:r>
            <a:r>
              <a:rPr lang="en-US" dirty="0"/>
              <a:t>C</a:t>
            </a:r>
            <a:r>
              <a:rPr lang="ru-RU" dirty="0"/>
              <a:t>8000000000000088</a:t>
            </a:r>
            <a:r>
              <a:rPr lang="en-US" dirty="0"/>
              <a:t>C</a:t>
            </a:r>
            <a:r>
              <a:rPr lang="ru-RU" dirty="0"/>
              <a:t>462219808</a:t>
            </a:r>
            <a:r>
              <a:rPr lang="en-US" dirty="0"/>
              <a:t>AFFFF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8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каждой карточке последовательность 16-ричных цифр, каждая из которых может быть представлена двоичной </a:t>
            </a:r>
            <a:r>
              <a:rPr lang="ru-RU" dirty="0" err="1" smtClean="0"/>
              <a:t>тетрадой</a:t>
            </a:r>
            <a:r>
              <a:rPr lang="ru-RU" dirty="0" smtClean="0"/>
              <a:t> (четверкой):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Выпишите последовательно двоичные коды 16-ричных цифр на полоску клетчатой бумаги так, так чтобы каждая цифра кода занимала отдельную клеточку, под код каждой 16-ричной цифры отводилась отдельная строка; строчки на полоске пропускать нельзя.   </a:t>
            </a:r>
          </a:p>
          <a:p>
            <a:pPr marL="0" indent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98311"/>
              </p:ext>
            </p:extLst>
          </p:nvPr>
        </p:nvGraphicFramePr>
        <p:xfrm>
          <a:off x="1259632" y="2060848"/>
          <a:ext cx="6096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010</a:t>
                      </a:r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C(12)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r>
                        <a:rPr lang="en-US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D(13)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011</a:t>
                      </a:r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А(10)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E(14)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1110</a:t>
                      </a:r>
                      <a:endParaRPr lang="ru-RU" dirty="0"/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B(11)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F(15)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полосок бумаги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822325" y="1100138"/>
          <a:ext cx="1805459" cy="593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7307"/>
                <a:gridCol w="432048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39952" y="155679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карточка:</a:t>
            </a:r>
          </a:p>
          <a:p>
            <a:r>
              <a:rPr lang="ru-RU" sz="4800" dirty="0"/>
              <a:t>000000011122222266666</a:t>
            </a:r>
            <a:r>
              <a:rPr lang="en-US" sz="4800" dirty="0"/>
              <a:t>EEEFEEEE</a:t>
            </a:r>
            <a:r>
              <a:rPr lang="ru-RU" sz="4800" dirty="0"/>
              <a:t>622233113333377777777</a:t>
            </a:r>
            <a:r>
              <a:rPr lang="en-US" sz="4800" dirty="0"/>
              <a:t>FFFFFFFFFF</a:t>
            </a:r>
            <a:endParaRPr lang="ru-RU" sz="4800" dirty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627784" y="1268760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27784" y="1664804"/>
            <a:ext cx="2016224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27784" y="2276872"/>
            <a:ext cx="42484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784" y="2924944"/>
            <a:ext cx="1656184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Заполненные полоски наклейте на основу.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Закрасьте маркером клеточки с 1.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75656" y="1916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537592"/>
                <a:gridCol w="681608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Users\21-Балкон\Desktop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188640"/>
            <a:ext cx="3769965" cy="6060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188640"/>
            <a:ext cx="432048" cy="61206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53536" cy="2007096"/>
          </a:xfrm>
        </p:spPr>
        <p:txBody>
          <a:bodyPr/>
          <a:lstStyle/>
          <a:p>
            <a:pPr algn="l"/>
            <a:r>
              <a:rPr lang="ru-RU" b="1" dirty="0" smtClean="0"/>
              <a:t>Средства обучения:</a:t>
            </a:r>
            <a:br>
              <a:rPr lang="ru-RU" b="1" dirty="0" smtClean="0"/>
            </a:br>
            <a:r>
              <a:rPr lang="ru-RU" b="1" dirty="0" smtClean="0"/>
              <a:t>немного о развитии УМК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961506" cy="435133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УМК для начальной школы</a:t>
            </a:r>
          </a:p>
          <a:p>
            <a:r>
              <a:rPr lang="ru-RU" sz="2800" b="1" dirty="0" smtClean="0"/>
              <a:t>УМК для 5-6 классов</a:t>
            </a:r>
          </a:p>
          <a:p>
            <a:r>
              <a:rPr lang="ru-RU" sz="2800" b="1" dirty="0" smtClean="0"/>
              <a:t>УМК для 7-9 классов</a:t>
            </a:r>
          </a:p>
          <a:p>
            <a:r>
              <a:rPr lang="ru-RU" sz="2800" b="1" dirty="0" smtClean="0"/>
              <a:t>УМК для 10-11 классов</a:t>
            </a:r>
          </a:p>
          <a:p>
            <a:pPr lvl="1"/>
            <a:r>
              <a:rPr lang="ru-RU" sz="2400" b="1" dirty="0" smtClean="0"/>
              <a:t>Базовый уровень</a:t>
            </a:r>
          </a:p>
          <a:p>
            <a:pPr lvl="1"/>
            <a:r>
              <a:rPr lang="ru-RU" sz="2400" i="1" dirty="0" smtClean="0"/>
              <a:t>Углубленный уровень (Босова Л.Л., Крылов С.С.)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5687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611842" cy="5073427"/>
          </a:xfrm>
          <a:noFill/>
        </p:spPr>
        <p:txBody>
          <a:bodyPr>
            <a:normAutofit/>
          </a:bodyPr>
          <a:lstStyle/>
          <a:p>
            <a:pPr marL="0" indent="357188" eaLnBrk="1" hangingPunct="1">
              <a:lnSpc>
                <a:spcPct val="80000"/>
              </a:lnSpc>
              <a:spcBef>
                <a:spcPts val="1200"/>
              </a:spcBef>
            </a:pPr>
            <a:r>
              <a:rPr kumimoji="0" lang="ru-RU" sz="26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Для формирования навыков работы на компьютере в учебники включены задания для практических работ, которые подобраны таким образом, что могут быть выполнены с использованием любого варианта стандартного базового пакета программного обеспечения, имеющегося в российских школах.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kumimoji="0" lang="ru-RU" sz="26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Предусмотрено использование файлов-заготовок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kumimoji="0" lang="ru-RU" sz="26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Разноуровневые итоговые работы:</a:t>
            </a:r>
          </a:p>
          <a:p>
            <a:pPr marL="2155825" lvl="1" indent="-342900">
              <a:lnSpc>
                <a:spcPct val="8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sz="2200" dirty="0" smtClean="0">
                <a:solidFill>
                  <a:srgbClr val="000000"/>
                </a:solidFill>
              </a:rPr>
              <a:t>реферат, </a:t>
            </a:r>
          </a:p>
          <a:p>
            <a:pPr marL="2155825" lvl="1" indent="-342900">
              <a:lnSpc>
                <a:spcPct val="8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sz="2200" dirty="0" smtClean="0">
                <a:solidFill>
                  <a:srgbClr val="000000"/>
                </a:solidFill>
              </a:rPr>
              <a:t>презентация, </a:t>
            </a:r>
          </a:p>
          <a:p>
            <a:pPr marL="2155825" lvl="1" indent="-342900">
              <a:lnSpc>
                <a:spcPct val="8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sz="2200" dirty="0" smtClean="0">
                <a:solidFill>
                  <a:srgbClr val="000000"/>
                </a:solidFill>
              </a:rPr>
              <a:t>сайт.</a:t>
            </a:r>
          </a:p>
          <a:p>
            <a:pPr eaLnBrk="1" hangingPunct="1">
              <a:lnSpc>
                <a:spcPct val="80000"/>
              </a:lnSpc>
            </a:pPr>
            <a:endParaRPr kumimoji="0" lang="ru-RU" sz="2400" dirty="0" smtClean="0"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ru-RU" b="1" dirty="0" smtClean="0"/>
              <a:t>Практические работы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59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300292" cy="55446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1. Поиск информации в сети Интернет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2. Компьютеры и их история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3. Устройства персонального компьютера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4. Программное обеспечение компьютера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5. Работа с объектами файловой системы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6. Настройка пользовательского интерфейса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7. Обработка и создание растровых изображений 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 8. Создание векторных изображений  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9. Создание текстовых документов</a:t>
            </a:r>
          </a:p>
          <a:p>
            <a:pPr marL="0" indent="0"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10</a:t>
            </a:r>
            <a:r>
              <a:rPr lang="ru-RU" sz="2300" b="0" dirty="0" smtClean="0">
                <a:latin typeface="Calibri" panose="020F0502020204030204" pitchFamily="34" charset="0"/>
              </a:rPr>
              <a:t>. Подготовка </a:t>
            </a:r>
            <a:r>
              <a:rPr lang="ru-RU" sz="2300" b="0" dirty="0">
                <a:latin typeface="Calibri" panose="020F0502020204030204" pitchFamily="34" charset="0"/>
              </a:rPr>
              <a:t>реферата «История развития </a:t>
            </a:r>
            <a:r>
              <a:rPr lang="ru-RU" sz="2300" b="0" dirty="0" smtClean="0">
                <a:latin typeface="Calibri" panose="020F0502020204030204" pitchFamily="34" charset="0"/>
              </a:rPr>
              <a:t/>
            </a:r>
            <a:br>
              <a:rPr lang="ru-RU" sz="2300" b="0" dirty="0" smtClean="0">
                <a:latin typeface="Calibri" panose="020F0502020204030204" pitchFamily="34" charset="0"/>
              </a:rPr>
            </a:br>
            <a:r>
              <a:rPr lang="ru-RU" sz="2300" b="0" dirty="0" smtClean="0">
                <a:latin typeface="Calibri" panose="020F0502020204030204" pitchFamily="34" charset="0"/>
              </a:rPr>
              <a:t>компьютерной </a:t>
            </a:r>
            <a:r>
              <a:rPr lang="ru-RU" sz="2300" b="0" dirty="0">
                <a:latin typeface="Calibri" panose="020F0502020204030204" pitchFamily="34" charset="0"/>
              </a:rPr>
              <a:t>техники»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11. Компьютерный перевод текстов</a:t>
            </a:r>
          </a:p>
          <a:p>
            <a:pPr marL="0" indent="0"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12. Сканирование и распознавание текстовых </a:t>
            </a:r>
            <a:r>
              <a:rPr lang="ru-RU" sz="2300" b="0" dirty="0" smtClean="0">
                <a:latin typeface="Calibri" panose="020F0502020204030204" pitchFamily="34" charset="0"/>
              </a:rPr>
              <a:t/>
            </a:r>
            <a:br>
              <a:rPr lang="ru-RU" sz="2300" b="0" dirty="0" smtClean="0">
                <a:latin typeface="Calibri" panose="020F0502020204030204" pitchFamily="34" charset="0"/>
              </a:rPr>
            </a:br>
            <a:r>
              <a:rPr lang="ru-RU" sz="2300" b="0" dirty="0" smtClean="0">
                <a:latin typeface="Calibri" panose="020F0502020204030204" pitchFamily="34" charset="0"/>
              </a:rPr>
              <a:t>документов</a:t>
            </a:r>
            <a:endParaRPr lang="ru-RU" sz="2300" b="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13. Разработка презентации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14. Создание анимации</a:t>
            </a:r>
          </a:p>
          <a:p>
            <a:pPr>
              <a:spcBef>
                <a:spcPts val="900"/>
              </a:spcBef>
            </a:pPr>
            <a:r>
              <a:rPr lang="ru-RU" sz="2300" b="0" dirty="0">
                <a:latin typeface="Calibri" panose="020F0502020204030204" pitchFamily="34" charset="0"/>
              </a:rPr>
              <a:t>Работа 15. Создание видеофильма</a:t>
            </a:r>
          </a:p>
          <a:p>
            <a:endParaRPr lang="ru-RU" dirty="0"/>
          </a:p>
        </p:txBody>
      </p:sp>
      <p:pic>
        <p:nvPicPr>
          <p:cNvPr id="61442" name="Picture 2" descr="Информатика в школе №9’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81882"/>
            <a:ext cx="2338789" cy="32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0349" y="1268760"/>
            <a:ext cx="295232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Практикум – основа информационной грамотности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ru-RU" b="1" dirty="0" smtClean="0"/>
              <a:t>Практикум по информатике. 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5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64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" y="-37010"/>
            <a:ext cx="9544050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4" y="-27384"/>
            <a:ext cx="9553576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0" y="-27384"/>
            <a:ext cx="9515476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1"/>
          <p:cNvSpPr>
            <a:spLocks noGrp="1"/>
          </p:cNvSpPr>
          <p:nvPr>
            <p:ph idx="1"/>
          </p:nvPr>
        </p:nvSpPr>
        <p:spPr>
          <a:xfrm>
            <a:off x="6300192" y="1711088"/>
            <a:ext cx="2592288" cy="38061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182563" indent="-182563"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Ц</a:t>
            </a:r>
            <a:r>
              <a:rPr lang="ru-RU" sz="2400" b="0" dirty="0" smtClean="0">
                <a:latin typeface="Calibri" panose="020F0502020204030204" pitchFamily="34" charset="0"/>
              </a:rPr>
              <a:t>ель осознается как единая, требующая объединения усилий всего коллектива; 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в процессе деятельности между членами коллектива образуются отношения взаимной ответственности; 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</a:pPr>
            <a:r>
              <a:rPr lang="ru-RU" sz="2400" b="0" dirty="0" smtClean="0">
                <a:latin typeface="Calibri" panose="020F0502020204030204" pitchFamily="34" charset="0"/>
              </a:rPr>
              <a:t>контроль за деятельностью частично (или полностью) осуществляется самими членами коллектива.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групповой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Ментальная карта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80201"/>
            <a:ext cx="5112568" cy="383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733256"/>
            <a:ext cx="79208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интеллект-карт или логических схем понятий  на уроках обобщения и систематизации  изученного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88324" cy="48486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практическая задача </a:t>
            </a: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из реальной жизни, 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знакомая </a:t>
            </a: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значимая </a:t>
            </a: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для ребенка, для решения которой ему необходимо использовать имеющиеся знания и умения, а также приобрести новые.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над проектом позволяет заинтересовать учеников в </a:t>
            </a: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приобретаемых знаниях, которые могут и должны пригодиться им в жизни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«ИНТЕРАКТИВНАЯ АЗБУКА»</a:t>
            </a:r>
          </a:p>
          <a:p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«СЛОВАРИК»</a:t>
            </a:r>
          </a:p>
          <a:p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Листовки, буклеты</a:t>
            </a:r>
            <a:endParaRPr lang="en-US" sz="2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</a:p>
          <a:p>
            <a:endParaRPr lang="ru-RU" sz="2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ru-RU" b="0" dirty="0"/>
          </a:p>
          <a:p>
            <a:pPr marL="0" indent="0">
              <a:buNone/>
            </a:pPr>
            <a:r>
              <a:rPr lang="ru-RU" b="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28" y="4149080"/>
            <a:ext cx="4036412" cy="24184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Элементы проектной деятельности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Коллективный проект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16127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Коллективное создание анимации в </a:t>
            </a:r>
            <a:r>
              <a:rPr lang="en-US" dirty="0" smtClean="0"/>
              <a:t>Scratch</a:t>
            </a:r>
            <a:endParaRPr lang="ru-RU" dirty="0" smtClean="0"/>
          </a:p>
          <a:p>
            <a:r>
              <a:rPr lang="ru-RU" dirty="0" smtClean="0"/>
              <a:t>Коллективная разработка программы, состоящей из ряда подпрограмм 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³ÐµÑÐ¾Ð¸ ÑÐºÐ°Ð·ÐºÐ¸ ÐºÐ¾Ð»Ð¾Ð±Ð¾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4"/>
          <a:stretch/>
        </p:blipFill>
        <p:spPr bwMode="auto">
          <a:xfrm>
            <a:off x="683568" y="3645023"/>
            <a:ext cx="7848872" cy="21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проект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859216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Выпускник научится:</a:t>
            </a:r>
          </a:p>
          <a:p>
            <a:pPr marL="357188" indent="-357188"/>
            <a:r>
              <a:rPr lang="ru-RU" dirty="0" smtClean="0"/>
              <a:t>использовать </a:t>
            </a:r>
            <a:r>
              <a:rPr lang="ru-RU" dirty="0"/>
              <a:t>на практике общие правила проведения исследовательского проекта (постановка задачи, выбор методов исследования, подготовка исходных данных, проведение исследования, формулировка выводов, подготовка отчета); </a:t>
            </a:r>
            <a:endParaRPr lang="ru-RU" dirty="0" smtClean="0"/>
          </a:p>
          <a:p>
            <a:pPr marL="357188" indent="-357188"/>
            <a:r>
              <a:rPr lang="ru-RU" dirty="0" smtClean="0"/>
              <a:t>планировать </a:t>
            </a:r>
            <a:r>
              <a:rPr lang="ru-RU" dirty="0"/>
              <a:t>и выполнять небольшие исследовательские </a:t>
            </a:r>
            <a:r>
              <a:rPr lang="ru-RU" dirty="0" smtClean="0"/>
              <a:t>проекты.</a:t>
            </a:r>
          </a:p>
          <a:p>
            <a:pPr marL="0" indent="0" algn="r">
              <a:buNone/>
            </a:pPr>
            <a:r>
              <a:rPr lang="ru-RU" sz="2000" b="1" i="1" dirty="0" smtClean="0"/>
              <a:t>ФГОС СОО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874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16832"/>
            <a:ext cx="741682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Основные способы </a:t>
            </a:r>
            <a:r>
              <a:rPr lang="ru-RU" sz="2400" dirty="0">
                <a:latin typeface="Calibri" panose="020F0502020204030204" pitchFamily="34" charset="0"/>
              </a:rPr>
              <a:t>и приемы исследовательской деятельности: 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умение видеть проблемы;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умение вырабатывать гипотезы;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умение наблюдать;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умение проводить эксперименты;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умение давать определения понятиям и т.д.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Элементы исследовательской деятельности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1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Виртуальная лаборатория черные ящ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6" y="1340768"/>
            <a:ext cx="3803080" cy="3045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 descr="http://lbz.ru/upload/iblock/283/cb87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46" y="1340768"/>
            <a:ext cx="2314576" cy="30454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558" y="4571207"/>
            <a:ext cx="8232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Термин «черный ящик» употребляется </a:t>
            </a:r>
            <a:r>
              <a:rPr lang="ru-RU" sz="2000" dirty="0" smtClean="0">
                <a:latin typeface="Calibri" panose="020F0502020204030204" pitchFamily="34" charset="0"/>
              </a:rPr>
              <a:t>для </a:t>
            </a:r>
            <a:r>
              <a:rPr lang="ru-RU" sz="2000" dirty="0">
                <a:latin typeface="Calibri" panose="020F0502020204030204" pitchFamily="34" charset="0"/>
              </a:rPr>
              <a:t>обозначения систем, структура и внутренние процессы которых неизвестны или очень сложны. </a:t>
            </a:r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Черный ящик на информатике  - правило</a:t>
            </a:r>
            <a:r>
              <a:rPr lang="ru-RU" sz="2000" dirty="0">
                <a:latin typeface="Calibri" panose="020F0502020204030204" pitchFamily="34" charset="0"/>
              </a:rPr>
              <a:t>, по которому действует некий </a:t>
            </a:r>
            <a:r>
              <a:rPr lang="ru-RU" sz="2000" dirty="0" smtClean="0">
                <a:latin typeface="Calibri" panose="020F0502020204030204" pitchFamily="34" charset="0"/>
              </a:rPr>
              <a:t>исполнитель. Отгадывание </a:t>
            </a:r>
            <a:r>
              <a:rPr lang="ru-RU" sz="2000" dirty="0">
                <a:latin typeface="Calibri" panose="020F0502020204030204" pitchFamily="34" charset="0"/>
              </a:rPr>
              <a:t>«черного ящика» напоминает процесс создания научной теории: сначала — наблюдения, опыты, накопления фактов; затем — выдвижение и проверка гипотезы. 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Информатика : рабочая тетрадь для 6 клас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22" y="1340768"/>
            <a:ext cx="2114443" cy="30454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5365" y="274638"/>
            <a:ext cx="8232099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Черные ящики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..\Мои_материалы\УМК56\Для_учебника_5\Подкова(готово)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733314"/>
            <a:ext cx="2812415" cy="210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ловоломка(исп)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2007" y="2104620"/>
            <a:ext cx="479361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83199"/>
              </p:ext>
            </p:extLst>
          </p:nvPr>
        </p:nvGraphicFramePr>
        <p:xfrm>
          <a:off x="1547664" y="4196548"/>
          <a:ext cx="22764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Точечный рисунок" r:id="rId5" imgW="2266667" imgH="1181265" progId="Paint.Picture">
                  <p:embed/>
                </p:oleObj>
              </mc:Choice>
              <mc:Fallback>
                <p:oleObj name="Точечный рисунок" r:id="rId5" imgW="2266667" imgH="1181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196548"/>
                        <a:ext cx="22764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https://upload.wikimedia.org/wikipedia/commons/thumb/f/f3/Biclique_K_3_3.svg/180px-Biclique_K_3_3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1714500" cy="11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графическом редакторе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5-6 </a:t>
            </a:r>
            <a:r>
              <a:rPr lang="ru-RU" sz="3600" b="1" dirty="0" smtClean="0"/>
              <a:t>классы. Дополнительные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практические работы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Среда программирования </a:t>
            </a:r>
            <a:r>
              <a:rPr lang="en-US" sz="3200" dirty="0" smtClean="0"/>
              <a:t>Scratch</a:t>
            </a:r>
            <a:endParaRPr lang="ru-RU" sz="3200" dirty="0" smtClean="0"/>
          </a:p>
          <a:p>
            <a:pPr lvl="1"/>
            <a:r>
              <a:rPr lang="ru-RU" sz="2800" dirty="0" smtClean="0"/>
              <a:t>5 класс: анимация</a:t>
            </a:r>
          </a:p>
          <a:p>
            <a:pPr lvl="1"/>
            <a:r>
              <a:rPr lang="ru-RU" sz="2800" dirty="0" smtClean="0"/>
              <a:t>6 класс: базовые алгоритмические конструкции</a:t>
            </a:r>
          </a:p>
          <a:p>
            <a:pPr lvl="2"/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800" dirty="0" smtClean="0"/>
              <a:t>подпрограммы</a:t>
            </a:r>
          </a:p>
          <a:p>
            <a:pPr lvl="2"/>
            <a:r>
              <a:rPr lang="ru-RU" sz="2800" dirty="0"/>
              <a:t> </a:t>
            </a:r>
            <a:r>
              <a:rPr lang="ru-RU" sz="2800" dirty="0" smtClean="0"/>
              <a:t>         интерактивная игра</a:t>
            </a:r>
          </a:p>
          <a:p>
            <a:pPr marL="0" indent="0">
              <a:buNone/>
            </a:pPr>
            <a:endParaRPr lang="ru-RU" sz="2800" b="1" i="1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libraryaware.com/133/Files/AnonymousDisplayWithCrop/ed7828bf-b6b7-43cf-a8e0-de6dd4562f00?containerHeight=821.875&amp;containerWidth=1496.875&amp;scaledHeight=765.625&amp;scaledWidth=1496.875&amp;verticalOffset=28.125&amp;horizontalOffset=0&amp;quality=100&amp;dpi=300&amp;lowRes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5660" r="48767" b="7816"/>
          <a:stretch/>
        </p:blipFill>
        <p:spPr bwMode="auto">
          <a:xfrm>
            <a:off x="8006714" y="476672"/>
            <a:ext cx="1137286" cy="146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3019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56efbce396723d6d81a137c82b19e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52" y="836712"/>
            <a:ext cx="6840760" cy="41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22920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При каких условиях возникает / исчезает эта иллюзия?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08" y="404664"/>
            <a:ext cx="82809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Сколько фигур разной формы можно получить, соединяя одинаковые квадраты край в край?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8767"/>
              </p:ext>
            </p:extLst>
          </p:nvPr>
        </p:nvGraphicFramePr>
        <p:xfrm>
          <a:off x="4257770" y="1412776"/>
          <a:ext cx="2066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Точечный рисунок" r:id="rId3" imgW="3304762" imgH="1619476" progId="Paint.Picture">
                  <p:embed/>
                </p:oleObj>
              </mc:Choice>
              <mc:Fallback>
                <p:oleObj name="Точечный рисунок" r:id="rId3" imgW="3304762" imgH="1619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770" y="1412776"/>
                        <a:ext cx="20669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588" y="1412776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фигуры из трёх квадратов: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1284" y="2564904"/>
            <a:ext cx="830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фигуры из четырёх квадратов (их можно найти в ходе экспериментирования):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4" y="4428242"/>
            <a:ext cx="1429610" cy="37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0" y="4799462"/>
            <a:ext cx="2241736" cy="6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3608" y="5584049"/>
            <a:ext cx="4337315" cy="10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7"/>
          <a:stretch/>
        </p:blipFill>
        <p:spPr bwMode="auto">
          <a:xfrm>
            <a:off x="4785991" y="4376818"/>
            <a:ext cx="4320106" cy="9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5" y="5698949"/>
            <a:ext cx="862403" cy="7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39109" y="5431575"/>
            <a:ext cx="123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2"/>
                </a:solidFill>
              </a:rPr>
              <a:t>?</a:t>
            </a:r>
            <a:endParaRPr lang="ru-RU" sz="8000" b="1" dirty="0">
              <a:solidFill>
                <a:schemeClr val="accent2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54647"/>
            <a:ext cx="3804841" cy="76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184" y="6093296"/>
            <a:ext cx="150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Метод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7171" y="3778428"/>
            <a:ext cx="124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из 5: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772816"/>
            <a:ext cx="7704856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В течение недели ученик фиксирует в таблице то, как он распоряжается своим свободным временем: сколько времени посвящается чтению книг, сколько - просмотру телепередач, сколько – общению с друзьями и т.д.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Полученные данные визуализируются с помощью круговой диаграммы.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Находятся средние данные по классу.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Каждый ученик может сравнить свои данные со средними (столбиковая диаграмма).</a:t>
            </a:r>
            <a:endParaRPr lang="ru-RU" sz="2000" dirty="0"/>
          </a:p>
        </p:txBody>
      </p:sp>
      <p:pic>
        <p:nvPicPr>
          <p:cNvPr id="9218" name="Picture 2" descr="http://delaj-delo.ru/wp-content/uploads/2013/10/tajm_menedzhment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r="25149"/>
          <a:stretch/>
        </p:blipFill>
        <p:spPr bwMode="auto">
          <a:xfrm>
            <a:off x="6704182" y="4864956"/>
            <a:ext cx="2079239" cy="19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06381">
            <a:off x="1153979" y="5273829"/>
            <a:ext cx="44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Личное время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исследования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mtClean="0"/>
              <a:t>Название</a:t>
            </a:r>
            <a:r>
              <a:rPr lang="ru-RU" altLang="ru-RU" sz="400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mtClean="0"/>
              <a:t>работы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3000" smtClean="0">
                <a:latin typeface="Calibri" panose="020F0502020204030204" pitchFamily="34" charset="0"/>
              </a:rPr>
              <a:t>Фамилия и имя автора работы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DF70A2-808F-4903-952F-97DC92B640B8}" type="slidenum">
              <a:rPr lang="ru-RU" altLang="ru-RU">
                <a:solidFill>
                  <a:srgbClr val="898989"/>
                </a:solidFill>
                <a:latin typeface="Georgia" panose="02040502050405020303" pitchFamily="18" charset="0"/>
              </a:rPr>
              <a:pPr eaLnBrk="1" hangingPunct="1"/>
              <a:t>63</a:t>
            </a:fld>
            <a:endParaRPr lang="ru-RU" altLang="ru-RU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600200" y="3429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latin typeface="Verdana" panose="020B0604030504040204" pitchFamily="34" charset="0"/>
              </a:rPr>
              <a:t>Рисунок по теме</a:t>
            </a: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685800" y="2362200"/>
            <a:ext cx="4495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6248400" y="304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>
                <a:latin typeface="Verdana" panose="020B0604030504040204" pitchFamily="34" charset="0"/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11752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/>
            <a:r>
              <a:rPr lang="ru-RU" altLang="ru-RU" sz="2800" b="0" dirty="0" smtClean="0">
                <a:hlinkClick r:id="" action="ppaction://noaction"/>
              </a:rPr>
              <a:t>Словесная модель – научное описание объекта</a:t>
            </a:r>
            <a:endParaRPr lang="ru-RU" altLang="ru-RU" sz="2800" b="0" dirty="0" smtClean="0"/>
          </a:p>
          <a:p>
            <a:pPr marL="0" indent="0"/>
            <a:r>
              <a:rPr lang="ru-RU" altLang="ru-RU" sz="2800" b="0" dirty="0" smtClean="0">
                <a:hlinkClick r:id="" action="ppaction://noaction"/>
              </a:rPr>
              <a:t>Табличная модель объекта</a:t>
            </a:r>
            <a:endParaRPr lang="ru-RU" altLang="ru-RU" sz="2800" b="0" dirty="0" smtClean="0"/>
          </a:p>
          <a:p>
            <a:pPr marL="0" indent="0"/>
            <a:r>
              <a:rPr lang="ru-RU" altLang="ru-RU" sz="2800" b="0" dirty="0" smtClean="0">
                <a:hlinkClick r:id="" action="ppaction://noaction"/>
              </a:rPr>
              <a:t>График или диаграмма</a:t>
            </a:r>
            <a:endParaRPr lang="ru-RU" altLang="ru-RU" sz="2800" b="0" dirty="0" smtClean="0"/>
          </a:p>
          <a:p>
            <a:pPr marL="0" indent="0"/>
            <a:r>
              <a:rPr lang="ru-RU" altLang="ru-RU" sz="2800" b="0" dirty="0" smtClean="0">
                <a:hlinkClick r:id="" action="ppaction://noaction"/>
              </a:rPr>
              <a:t>Схема объекта</a:t>
            </a:r>
            <a:endParaRPr lang="ru-RU" altLang="ru-RU" sz="2800" b="0" dirty="0" smtClean="0"/>
          </a:p>
          <a:p>
            <a:pPr marL="0" indent="0"/>
            <a:r>
              <a:rPr lang="ru-RU" altLang="ru-RU" sz="2800" b="0" dirty="0" smtClean="0">
                <a:hlinkClick r:id="" action="ppaction://noaction"/>
              </a:rPr>
              <a:t>Словесная модель – художественное описание объекта</a:t>
            </a:r>
            <a:endParaRPr lang="ru-RU" altLang="ru-RU" sz="2800" b="0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mtClean="0"/>
              <a:t>Содержание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248400" y="304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400">
                <a:latin typeface="Verdana" panose="020B0604030504040204" pitchFamily="34" charset="0"/>
              </a:rPr>
              <a:t>Слайд 2</a:t>
            </a:r>
          </a:p>
        </p:txBody>
      </p:sp>
      <p:sp>
        <p:nvSpPr>
          <p:cNvPr id="450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000750"/>
            <a:ext cx="6858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50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" y="6000750"/>
            <a:ext cx="6858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340768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1</a:t>
            </a:r>
            <a:r>
              <a:rPr lang="ru-RU" sz="2000" dirty="0">
                <a:latin typeface="Calibri" panose="020F0502020204030204" pitchFamily="34" charset="0"/>
              </a:rPr>
              <a:t>.     </a:t>
            </a:r>
            <a:r>
              <a:rPr lang="ru-RU" sz="2000" dirty="0" smtClean="0">
                <a:latin typeface="Calibri" panose="020F0502020204030204" pitchFamily="34" charset="0"/>
              </a:rPr>
              <a:t>Рассмотрение возможных направлений исследования; выбор темы, отвечающей требованиям актуальности, новизны, направленности </a:t>
            </a:r>
            <a:r>
              <a:rPr lang="ru-RU" sz="2000" dirty="0">
                <a:latin typeface="Calibri" panose="020F0502020204030204" pitchFamily="34" charset="0"/>
              </a:rPr>
              <a:t>на научный поиск. 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2.     </a:t>
            </a:r>
            <a:r>
              <a:rPr lang="ru-RU" sz="2000" dirty="0" smtClean="0">
                <a:latin typeface="Calibri" panose="020F0502020204030204" pitchFamily="34" charset="0"/>
              </a:rPr>
              <a:t>Конкретизация темы </a:t>
            </a:r>
            <a:r>
              <a:rPr lang="ru-RU" sz="2000" dirty="0"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</a:rPr>
              <a:t>составление плана </a:t>
            </a:r>
            <a:r>
              <a:rPr lang="ru-RU" sz="2000" dirty="0">
                <a:latin typeface="Calibri" panose="020F0502020204030204" pitchFamily="34" charset="0"/>
              </a:rPr>
              <a:t>дальнейшей работы: </a:t>
            </a:r>
            <a:r>
              <a:rPr lang="ru-RU" sz="2000" dirty="0" smtClean="0">
                <a:latin typeface="Calibri" panose="020F0502020204030204" pitchFamily="34" charset="0"/>
              </a:rPr>
              <a:t>проблема, объект </a:t>
            </a:r>
            <a:r>
              <a:rPr lang="ru-RU" sz="2000" dirty="0">
                <a:latin typeface="Calibri" panose="020F0502020204030204" pitchFamily="34" charset="0"/>
              </a:rPr>
              <a:t>и предмет исследования, цель исследования, </a:t>
            </a:r>
            <a:r>
              <a:rPr lang="ru-RU" sz="2000" dirty="0" smtClean="0">
                <a:latin typeface="Calibri" panose="020F0502020204030204" pitchFamily="34" charset="0"/>
              </a:rPr>
              <a:t>гипотеза, методы </a:t>
            </a:r>
            <a:r>
              <a:rPr lang="ru-RU" sz="2000" dirty="0">
                <a:latin typeface="Calibri" panose="020F0502020204030204" pitchFamily="34" charset="0"/>
              </a:rPr>
              <a:t>исследования.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3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</a:rPr>
              <a:t>      </a:t>
            </a:r>
            <a:r>
              <a:rPr lang="ru-RU" sz="2000" dirty="0" smtClean="0">
                <a:latin typeface="Calibri" panose="020F0502020204030204" pitchFamily="34" charset="0"/>
              </a:rPr>
              <a:t>Работа </a:t>
            </a:r>
            <a:r>
              <a:rPr lang="ru-RU" sz="2000" dirty="0">
                <a:latin typeface="Calibri" panose="020F0502020204030204" pitchFamily="34" charset="0"/>
              </a:rPr>
              <a:t>с информационными </a:t>
            </a:r>
            <a:r>
              <a:rPr lang="ru-RU" sz="2000" dirty="0" smtClean="0">
                <a:latin typeface="Calibri" panose="020F0502020204030204" pitchFamily="34" charset="0"/>
              </a:rPr>
              <a:t>источниками, сбор информации в соответствии с планом.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4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</a:rPr>
              <a:t>     </a:t>
            </a:r>
            <a:r>
              <a:rPr lang="ru-RU" sz="2000" dirty="0" smtClean="0">
                <a:latin typeface="Calibri" panose="020F0502020204030204" pitchFamily="34" charset="0"/>
              </a:rPr>
              <a:t>Обработка </a:t>
            </a:r>
            <a:r>
              <a:rPr lang="ru-RU" sz="2000" dirty="0">
                <a:latin typeface="Calibri" panose="020F0502020204030204" pitchFamily="34" charset="0"/>
              </a:rPr>
              <a:t>собранных материалов.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5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</a:rPr>
              <a:t>     Анализ полученных результатов.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6.</a:t>
            </a:r>
            <a:r>
              <a:rPr lang="ru-RU" sz="2000" dirty="0">
                <a:latin typeface="Calibri" panose="020F0502020204030204" pitchFamily="34" charset="0"/>
              </a:rPr>
              <a:t>     Оформление </a:t>
            </a:r>
            <a:r>
              <a:rPr lang="ru-RU" sz="2000" dirty="0" smtClean="0">
                <a:latin typeface="Calibri" panose="020F0502020204030204" pitchFamily="34" charset="0"/>
              </a:rPr>
              <a:t>работы.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7.</a:t>
            </a:r>
            <a:r>
              <a:rPr lang="ru-RU" sz="2000" dirty="0">
                <a:latin typeface="Calibri" panose="020F0502020204030204" pitchFamily="34" charset="0"/>
              </a:rPr>
              <a:t>     Защита работы (выступление на конференции или перед классом).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Школьный реферат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no.ru/images/qu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r="23956"/>
          <a:stretch/>
        </p:blipFill>
        <p:spPr bwMode="auto">
          <a:xfrm>
            <a:off x="611560" y="4509120"/>
            <a:ext cx="1307592" cy="23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979468"/>
            <a:ext cx="72728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Актуальность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3 – отклик на событие, исследование новых программ и устройств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2 – углублённое изучение тем базового курса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1 – проработка и иллюстрирование тем базового курса 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Осведомлённость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3 – много источников, материал творчески переработан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2 – материал разумно скомпонован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1 – компиляция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Научность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3 – выдвинуты новые идеи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2 – анкетирование и обработка результатов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1 – …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Значимость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3 – результаты можно использовать в учебном процессе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2 – можно читать как интересную статью</a:t>
            </a:r>
          </a:p>
          <a:p>
            <a:pPr marL="358775"/>
            <a:r>
              <a:rPr lang="ru-RU" sz="2000" dirty="0" smtClean="0">
                <a:latin typeface="Calibri" panose="020F0502020204030204" pitchFamily="34" charset="0"/>
              </a:rPr>
              <a:t>1 – результаты личностно значимы для автора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Презентабельность </a:t>
            </a:r>
            <a:r>
              <a:rPr lang="ru-RU" sz="2000" dirty="0" smtClean="0">
                <a:latin typeface="Calibri" panose="020F0502020204030204" pitchFamily="34" charset="0"/>
              </a:rPr>
              <a:t>(как автор смог представить результаты)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оценить?!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Крупица открытия, радость победы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81128"/>
            <a:ext cx="8064896" cy="22768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Крупное научное открытие дает решение крупной проблемы, но и в решении любой задачи присутствует крупица открытия.</a:t>
            </a:r>
          </a:p>
          <a:p>
            <a:pPr marL="0" indent="0" algn="just">
              <a:buNone/>
            </a:pPr>
            <a:r>
              <a:rPr lang="ru-RU" sz="2400" dirty="0" smtClean="0"/>
              <a:t>Задача, которую вы решаете, может быть скромной, но если она бросает вызов вашей любознательности и заставляет вас быть изобретательным и если вы решаете ее собственными силами, то вы сможете испытать ведущее к открытию напряжение ума и насладиться радостью победы.</a:t>
            </a:r>
          </a:p>
          <a:p>
            <a:pPr marL="0" indent="0" algn="r">
              <a:buNone/>
            </a:pPr>
            <a:r>
              <a:rPr lang="ru-RU" sz="2400" i="1" dirty="0" err="1" smtClean="0"/>
              <a:t>Дьёрдь</a:t>
            </a:r>
            <a:r>
              <a:rPr lang="ru-RU" sz="2400" i="1" dirty="0" smtClean="0"/>
              <a:t> Пойа</a:t>
            </a:r>
            <a:endParaRPr lang="ru-RU" sz="2400" i="1" dirty="0"/>
          </a:p>
        </p:txBody>
      </p:sp>
      <p:pic>
        <p:nvPicPr>
          <p:cNvPr id="4" name="Содержимое 5"/>
          <p:cNvPicPr>
            <a:picLocks noChangeAspect="1"/>
          </p:cNvPicPr>
          <p:nvPr/>
        </p:nvPicPr>
        <p:blipFill rotWithShape="1">
          <a:blip r:embed="rId2"/>
          <a:srcRect l="2461" r="1195"/>
          <a:stretch/>
        </p:blipFill>
        <p:spPr>
          <a:xfrm>
            <a:off x="1547664" y="1060744"/>
            <a:ext cx="2461672" cy="3379770"/>
          </a:xfrm>
          <a:prstGeom prst="rect">
            <a:avLst/>
          </a:prstGeom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 rotWithShape="1">
          <a:blip r:embed="rId3"/>
          <a:srcRect b="8902"/>
          <a:stretch/>
        </p:blipFill>
        <p:spPr>
          <a:xfrm>
            <a:off x="5868144" y="1142972"/>
            <a:ext cx="2279551" cy="33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Четыре ступени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38200" y="5475515"/>
            <a:ext cx="1698171" cy="555172"/>
            <a:chOff x="838200" y="5475514"/>
            <a:chExt cx="1698171" cy="89262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838200" y="5475514"/>
              <a:ext cx="0" cy="8926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38200" y="5475514"/>
              <a:ext cx="16981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2536371" y="4920343"/>
            <a:ext cx="1698171" cy="555172"/>
            <a:chOff x="838200" y="5475514"/>
            <a:chExt cx="1698171" cy="892629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838200" y="5475514"/>
              <a:ext cx="0" cy="8926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38200" y="5475514"/>
              <a:ext cx="16981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234542" y="4365171"/>
            <a:ext cx="1698171" cy="555172"/>
            <a:chOff x="838200" y="5475514"/>
            <a:chExt cx="1698171" cy="89262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38200" y="5475514"/>
              <a:ext cx="0" cy="8926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8200" y="5475514"/>
              <a:ext cx="16981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932713" y="3809999"/>
            <a:ext cx="1698171" cy="555172"/>
            <a:chOff x="838200" y="5475514"/>
            <a:chExt cx="1698171" cy="892629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38200" y="5475514"/>
              <a:ext cx="0" cy="8926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38200" y="5475514"/>
              <a:ext cx="169817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38200" y="4554614"/>
            <a:ext cx="254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Понять </a:t>
            </a:r>
          </a:p>
          <a:p>
            <a:r>
              <a:rPr lang="ru-RU" sz="2400" dirty="0" smtClean="0"/>
              <a:t>задачу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9826" y="4075912"/>
            <a:ext cx="254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Составить</a:t>
            </a:r>
          </a:p>
          <a:p>
            <a:r>
              <a:rPr lang="ru-RU" sz="2400" dirty="0" smtClean="0"/>
              <a:t>план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81451" y="3530491"/>
            <a:ext cx="254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Осуществить </a:t>
            </a:r>
          </a:p>
          <a:p>
            <a:r>
              <a:rPr lang="ru-RU" sz="2400" dirty="0" smtClean="0"/>
              <a:t>план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5909" y="2972538"/>
            <a:ext cx="289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Проанализировать решение</a:t>
            </a:r>
            <a:endParaRPr lang="ru-RU" sz="2400" dirty="0"/>
          </a:p>
        </p:txBody>
      </p:sp>
      <p:pic>
        <p:nvPicPr>
          <p:cNvPr id="22" name="Picture 2" descr="https://icon-icons.com/icons2/554/PNG/512/wizard_magician_conjure_conjurer_icon-icons.com_535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76010"/>
            <a:ext cx="2219201" cy="2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Понимание постановки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 </a:t>
            </a:r>
            <a:r>
              <a:rPr lang="ru-RU" sz="2800" dirty="0" smtClean="0"/>
              <a:t>Нужно </a:t>
            </a:r>
            <a:r>
              <a:rPr lang="ru-RU" sz="2800" dirty="0"/>
              <a:t>ясно понять </a:t>
            </a:r>
            <a:r>
              <a:rPr lang="ru-RU" sz="2800" dirty="0" smtClean="0"/>
              <a:t>задачу </a:t>
            </a:r>
          </a:p>
          <a:p>
            <a:pPr marL="892175" indent="-182563"/>
            <a:r>
              <a:rPr lang="ru-RU" sz="2800" i="1" dirty="0"/>
              <a:t>Что неизвестно?</a:t>
            </a:r>
          </a:p>
          <a:p>
            <a:pPr marL="892175" indent="-182563"/>
            <a:r>
              <a:rPr lang="ru-RU" sz="2800" i="1" dirty="0"/>
              <a:t>Что дано?</a:t>
            </a:r>
          </a:p>
          <a:p>
            <a:pPr marL="892175" indent="-182563"/>
            <a:r>
              <a:rPr lang="ru-RU" sz="2800" i="1" dirty="0" smtClean="0"/>
              <a:t>В чем состоит условие?</a:t>
            </a:r>
            <a:endParaRPr lang="ru-RU" sz="2800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0816"/>
          <a:stretch/>
        </p:blipFill>
        <p:spPr>
          <a:xfrm>
            <a:off x="968160" y="3789039"/>
            <a:ext cx="7150686" cy="29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Практикум по программированию в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2" y="1700808"/>
            <a:ext cx="5267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886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2" y="2996952"/>
            <a:ext cx="2743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58" y="1719858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9032" y="3645024"/>
            <a:ext cx="5924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4229"/>
          <a:stretch/>
        </p:blipFill>
        <p:spPr bwMode="auto">
          <a:xfrm>
            <a:off x="611560" y="4474079"/>
            <a:ext cx="2952384" cy="22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50999"/>
            <a:ext cx="2857500" cy="210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52898"/>
            <a:ext cx="2825017" cy="21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плана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II</a:t>
            </a:r>
            <a:r>
              <a:rPr lang="ru-RU" sz="2600" dirty="0" smtClean="0"/>
              <a:t> </a:t>
            </a:r>
            <a:r>
              <a:rPr lang="ru-RU" sz="2600" b="1" dirty="0" smtClean="0"/>
              <a:t>Нужно найти связь между данными и неизвестными</a:t>
            </a:r>
            <a:r>
              <a:rPr lang="ru-RU" sz="2600" dirty="0" smtClean="0"/>
              <a:t>. Если не удается сразу обнаружить эту связь, возможно, полезно будет рассмотреть вспомогательные задачи. В конечном счете необходимо прийти к плану решения.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pPr marL="719138" indent="-182563"/>
            <a:r>
              <a:rPr lang="ru-RU" sz="2400" i="1" dirty="0" smtClean="0"/>
              <a:t>Известна ли вам какая-нибудь родственная задача?</a:t>
            </a:r>
          </a:p>
          <a:p>
            <a:pPr marL="719138" indent="-182563"/>
            <a:r>
              <a:rPr lang="ru-RU" sz="2400" i="1" dirty="0" smtClean="0"/>
              <a:t>Рассмотрите неизвестное!</a:t>
            </a:r>
          </a:p>
          <a:p>
            <a:pPr marL="719138" indent="-182563"/>
            <a:r>
              <a:rPr lang="ru-RU" sz="2400" i="1" dirty="0" smtClean="0"/>
              <a:t>Вот задача, родственная с данной и уже решенная. Нельзя ли воспользоваться ею?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0" y="4355672"/>
            <a:ext cx="8019430" cy="245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5"/>
            <a:ext cx="7834064" cy="3672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III </a:t>
            </a:r>
            <a:r>
              <a:rPr lang="ru-RU" dirty="0" smtClean="0"/>
              <a:t>Нужно осуществить план решения</a:t>
            </a:r>
          </a:p>
          <a:p>
            <a:r>
              <a:rPr lang="ru-RU" i="1" dirty="0" smtClean="0"/>
              <a:t>Осуществляя план решения, контролируйте каждый свой шаг.</a:t>
            </a:r>
          </a:p>
          <a:p>
            <a:r>
              <a:rPr lang="ru-RU" i="1" dirty="0" smtClean="0"/>
              <a:t>Ясно ли вам, что предпринятый вами шаг правилен?</a:t>
            </a:r>
          </a:p>
          <a:p>
            <a:r>
              <a:rPr lang="ru-RU" i="1" dirty="0" smtClean="0"/>
              <a:t>Сумеете ли вы доказать, что он правилен?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283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Взгляд назад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IV </a:t>
            </a:r>
            <a:r>
              <a:rPr lang="ru-RU" sz="2800" dirty="0" smtClean="0"/>
              <a:t>Нужно изучить найденное решение.</a:t>
            </a:r>
          </a:p>
          <a:p>
            <a:pPr marL="533400" indent="-182563"/>
            <a:r>
              <a:rPr lang="ru-RU" sz="2800" i="1" dirty="0" smtClean="0"/>
              <a:t>Нельзя ли проверить результат?</a:t>
            </a:r>
          </a:p>
          <a:p>
            <a:pPr marL="533400" indent="-182563"/>
            <a:r>
              <a:rPr lang="ru-RU" sz="2800" i="1" dirty="0" smtClean="0"/>
              <a:t>Нельзя ли проверить ход решения?</a:t>
            </a:r>
          </a:p>
          <a:p>
            <a:pPr marL="533400" indent="-182563"/>
            <a:r>
              <a:rPr lang="ru-RU" sz="2800" i="1" dirty="0" smtClean="0"/>
              <a:t>Нельзя ли получить тот же результат иначе?</a:t>
            </a:r>
          </a:p>
          <a:p>
            <a:pPr marL="533400" indent="-182563"/>
            <a:r>
              <a:rPr lang="ru-RU" sz="2800" i="1" dirty="0" smtClean="0"/>
              <a:t>Нельзя ли в какой-нибудь другой задаче использовать полученный результат или метод решения?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767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о переливаниях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39798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Каким образом можно принести из реки ровно шесть литров воды, если для измерения её имеется только два ведра – одно емкостью в 4 л, другое в 9 л?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i="1" dirty="0" smtClean="0"/>
              <a:t>Что дано?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6486" y="3418114"/>
            <a:ext cx="1349828" cy="2688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5772" y="4762500"/>
            <a:ext cx="1349828" cy="1338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4285" y="3418114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734503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1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31" y="476672"/>
            <a:ext cx="8556169" cy="1556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Нам еще неизвестно, как точно отмерить 6 л. </a:t>
            </a:r>
          </a:p>
          <a:p>
            <a:pPr marL="0" indent="0">
              <a:buNone/>
            </a:pPr>
            <a:r>
              <a:rPr lang="ru-RU" b="1" i="1" dirty="0" smtClean="0"/>
              <a:t>Если не удается решить данную задачу, попытайтесь сначала решить сходную.</a:t>
            </a:r>
          </a:p>
          <a:p>
            <a:pPr marL="0" indent="0">
              <a:buNone/>
            </a:pPr>
            <a:r>
              <a:rPr lang="ru-RU" dirty="0"/>
              <a:t>Давайте предпримем что-нибудь …</a:t>
            </a:r>
          </a:p>
          <a:p>
            <a:pPr marL="0" indent="0">
              <a:buNone/>
            </a:pPr>
            <a:endParaRPr lang="ru-RU" b="1" i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20" y="2528547"/>
            <a:ext cx="3257549" cy="3428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563" y="2396386"/>
            <a:ext cx="5214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</a:t>
            </a:r>
            <a:r>
              <a:rPr lang="ru-RU" sz="2400" dirty="0"/>
              <a:t>начинаем с двух пустых сосудов, пробуем и так и эдак, опорожняем и наполняем, а потерпев неудачу, начинаем снова, пробуя другой </a:t>
            </a:r>
            <a:r>
              <a:rPr lang="ru-RU" sz="2400" dirty="0" smtClean="0"/>
              <a:t>вариант.</a:t>
            </a:r>
          </a:p>
          <a:p>
            <a:r>
              <a:rPr lang="ru-RU" sz="2400" dirty="0" smtClean="0"/>
              <a:t>Мы работаем </a:t>
            </a:r>
            <a:r>
              <a:rPr lang="ru-RU" sz="2400" b="1" i="1" dirty="0" smtClean="0"/>
              <a:t>от начала к концу </a:t>
            </a:r>
            <a:r>
              <a:rPr lang="ru-RU" sz="2400" dirty="0" smtClean="0"/>
              <a:t>– от данных к неизвестному.</a:t>
            </a:r>
          </a:p>
          <a:p>
            <a:r>
              <a:rPr lang="ru-RU" sz="2400" dirty="0" smtClean="0"/>
              <a:t>После многократных попыток мы можем </a:t>
            </a:r>
            <a:r>
              <a:rPr lang="ru-RU" sz="2400" b="1" i="1" dirty="0" smtClean="0"/>
              <a:t>случайно</a:t>
            </a:r>
            <a:r>
              <a:rPr lang="ru-RU" sz="2400" dirty="0" smtClean="0"/>
              <a:t> найти решение.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Пойдем от конца к началу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1349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от нас требуется? </a:t>
            </a:r>
          </a:p>
          <a:p>
            <a:pPr marL="0" indent="0">
              <a:buNone/>
            </a:pPr>
            <a:r>
              <a:rPr lang="ru-RU" sz="2800" dirty="0" smtClean="0"/>
              <a:t>Будем считать, что искомое найдено!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5" y="2636912"/>
            <a:ext cx="2635966" cy="2887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661248"/>
            <a:ext cx="80032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какого предшествующего результата могли бы мы получить желаемый окончательный результат?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38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1360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Мы можем полностью наполнить большой сосуд (9 л) и отлить из него точно 3 л. Для этого в меньшем сосуде должен быть налит ровно 1 л!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20" y="2735035"/>
            <a:ext cx="3119438" cy="3413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0" y="2735034"/>
            <a:ext cx="3115782" cy="341319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0800000">
            <a:off x="3936369" y="4256314"/>
            <a:ext cx="1643743" cy="544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617"/>
          <a:stretch/>
        </p:blipFill>
        <p:spPr>
          <a:xfrm>
            <a:off x="707069" y="2204864"/>
            <a:ext cx="3057435" cy="2923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1966"/>
          <a:stretch/>
        </p:blipFill>
        <p:spPr>
          <a:xfrm>
            <a:off x="4041908" y="451300"/>
            <a:ext cx="2953431" cy="2945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0679"/>
          <a:stretch/>
        </p:blipFill>
        <p:spPr>
          <a:xfrm>
            <a:off x="5777473" y="3836422"/>
            <a:ext cx="2947906" cy="2811011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 rot="19477097">
            <a:off x="1860047" y="1153886"/>
            <a:ext cx="1340353" cy="5660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746963">
            <a:off x="3766329" y="5319811"/>
            <a:ext cx="1340353" cy="5660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3384421">
            <a:off x="7304877" y="2130648"/>
            <a:ext cx="1340353" cy="5660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Равноценные положения!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01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613418"/>
            <a:ext cx="3027960" cy="3230725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940629" y="2808514"/>
            <a:ext cx="1328057" cy="442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04182" y="794657"/>
            <a:ext cx="751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шли путем от конца к началу.  Остается обратить порядок этого процесса!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4" y="1522181"/>
            <a:ext cx="3115782" cy="34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анализа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этом методе есть нечто незаурядное, есть и известная психологическая трудность: приходится стать спиной к цели, уходить от желаемого, а не идти к нему прямой дорогой, приходится работать от конца к началу.</a:t>
            </a:r>
          </a:p>
          <a:p>
            <a:r>
              <a:rPr lang="ru-RU" dirty="0" smtClean="0"/>
              <a:t>Работа от конца к началу есть процесс, подсказанный здравым смыслом и доступный каждому.</a:t>
            </a:r>
          </a:p>
          <a:p>
            <a:r>
              <a:rPr lang="ru-RU" dirty="0" smtClean="0"/>
              <a:t>Мы сосредотачиваем свое внимание на желаемом результате, мы умозрительно представляем себе то положение, к которому мы хотели бы прийти. Из какого предшествующего положения можно прийти к желаемому положению?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1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896544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Практикум </a:t>
            </a:r>
            <a:br>
              <a:rPr lang="ru-RU" b="1" dirty="0" smtClean="0"/>
            </a:br>
            <a:r>
              <a:rPr lang="ru-RU" b="1" dirty="0" smtClean="0"/>
              <a:t>               по </a:t>
            </a:r>
            <a:r>
              <a:rPr lang="ru-RU" b="1" dirty="0" err="1" smtClean="0"/>
              <a:t>КуМиру</a:t>
            </a:r>
            <a:endParaRPr lang="ru-RU" b="1" dirty="0"/>
          </a:p>
        </p:txBody>
      </p:sp>
      <p:pic>
        <p:nvPicPr>
          <p:cNvPr id="2050" name="Picture 2" descr="ÐÐ½ÑÐ¾ÑÐ¼Ð°ÑÐ¸ÐºÐ°. 5â6 ÐºÐ»Ð°ÑÑÑ: Ð¸Ð·ÑÑÐ°ÐµÐ¼ Ð°Ð»Ð³Ð¾ÑÐ¸ÑÐ¼Ð¸ÐºÑ. ÐÐ¾Ð¹ ÐÑÐÐ¸Ñ /  Ð. Ð. ÐÐ¸ÑÐ¾Ð½ÑÐ¸Ðº, Ð. Ð. ÐÑÐºÐ»Ð¸Ð½Ð°, Ð. Ð. ÐÐ¾Ñ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573765" cy="38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0"/>
            <a:ext cx="406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/>
              <a:t>Ханойская башня</a:t>
            </a:r>
            <a:endParaRPr lang="ru-RU" b="1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72" y="1677727"/>
            <a:ext cx="55721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346" y="43651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1 пирамидка с дисками разного размера, и еще 2 пустые пирамидки. Надо переместить диски с одной пирамидки на другую. Перекладывать можно только по одному диску за ход. Складывать диски можно только меньший на больший.</a:t>
            </a:r>
            <a:br>
              <a:rPr lang="ru-RU" dirty="0"/>
            </a:br>
            <a:r>
              <a:rPr lang="ru-RU" dirty="0" smtClean="0"/>
              <a:t>Какое минимальное количество ходов необходимо для того, чтобы переместить всю пирамидку с 1-го диска на 2-й?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9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192688" cy="3575537"/>
          </a:xfrm>
        </p:spPr>
      </p:pic>
    </p:spTree>
    <p:extLst>
      <p:ext uri="{BB962C8B-B14F-4D97-AF65-F5344CB8AC3E}">
        <p14:creationId xmlns:p14="http://schemas.microsoft.com/office/powerpoint/2010/main" val="11800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Ключевая фраза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81893"/>
            <a:ext cx="778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какого предшествующего результата могли бы мы получить желаемый окончательный результат?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37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213100"/>
            <a:ext cx="7761808" cy="15113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2800" b="1" dirty="0">
                <a:effectLst/>
                <a:latin typeface="Arial" charset="0"/>
                <a:cs typeface="Arial" charset="0"/>
              </a:rPr>
              <a:t>Сколько всего программ, преобразующих число 1 в 19?</a:t>
            </a:r>
          </a:p>
          <a:p>
            <a:pPr marL="0" indent="0">
              <a:buFontTx/>
              <a:buNone/>
            </a:pPr>
            <a:endParaRPr lang="ru-RU" sz="2800" dirty="0">
              <a:latin typeface="Garamond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33"/>
            <a:ext cx="2505075" cy="229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99592" y="549275"/>
            <a:ext cx="410445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ru-RU" sz="2800" b="1" dirty="0">
                <a:latin typeface="Arial" charset="0"/>
              </a:rPr>
              <a:t>СКИ:</a:t>
            </a:r>
          </a:p>
          <a:p>
            <a:pPr eaLnBrk="1" hangingPunct="1"/>
            <a:r>
              <a:rPr kumimoji="0" lang="ru-RU" sz="2800" b="1" dirty="0">
                <a:latin typeface="Arial" charset="0"/>
              </a:rPr>
              <a:t>1. Прибавить 1</a:t>
            </a:r>
            <a:endParaRPr kumimoji="0" lang="ru-RU" sz="2800" dirty="0">
              <a:latin typeface="Arial" charset="0"/>
            </a:endParaRPr>
          </a:p>
          <a:p>
            <a:pPr eaLnBrk="1" hangingPunct="1"/>
            <a:r>
              <a:rPr kumimoji="0" lang="ru-RU" sz="2800" b="1" dirty="0">
                <a:latin typeface="Arial" charset="0"/>
              </a:rPr>
              <a:t>2. Умножить на 2</a:t>
            </a:r>
            <a:endParaRPr kumimoji="0" lang="ru-RU" sz="2800" dirty="0">
              <a:latin typeface="Arial" charset="0"/>
            </a:endParaRPr>
          </a:p>
          <a:p>
            <a:pPr eaLnBrk="1" hangingPunct="1"/>
            <a:endParaRPr kumimoji="0"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085184"/>
            <a:ext cx="82296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какого предшествующего результата могли бы мы получить желаемый окончательный результат?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50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6198"/>
              </p:ext>
            </p:extLst>
          </p:nvPr>
        </p:nvGraphicFramePr>
        <p:xfrm>
          <a:off x="539426" y="2565400"/>
          <a:ext cx="8064256" cy="114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187"/>
                <a:gridCol w="762885"/>
                <a:gridCol w="799148"/>
                <a:gridCol w="799148"/>
                <a:gridCol w="799148"/>
                <a:gridCol w="799148"/>
                <a:gridCol w="799148"/>
                <a:gridCol w="799148"/>
                <a:gridCol w="799148"/>
                <a:gridCol w="799148"/>
              </a:tblGrid>
              <a:tr h="518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</a:tr>
              <a:tr h="6297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K(n)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24" marR="91424" marT="45656" marB="45656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79519"/>
              </p:ext>
            </p:extLst>
          </p:nvPr>
        </p:nvGraphicFramePr>
        <p:xfrm>
          <a:off x="467740" y="4149725"/>
          <a:ext cx="8640764" cy="114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76"/>
                <a:gridCol w="706972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  <a:gridCol w="785524"/>
              </a:tblGrid>
              <a:tr h="518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</a:tr>
              <a:tr h="6297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K(n)</a:t>
                      </a:r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L="91438" marR="91438" marT="45656" marB="45656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634" y="3068960"/>
            <a:ext cx="43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800" b="1" dirty="0"/>
              <a:t>2</a:t>
            </a:r>
            <a:endParaRPr kumimoji="0" lang="ru-RU" sz="28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722" y="3140968"/>
            <a:ext cx="43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95165" y="3141663"/>
            <a:ext cx="433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5890" y="3140968"/>
            <a:ext cx="433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4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9490" y="315277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6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44678" y="315912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3815" y="3127375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10</a:t>
            </a:r>
            <a:endParaRPr kumimoji="0" lang="ru-RU" sz="2400" b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56250" y="3127375"/>
            <a:ext cx="50455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10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2778" y="47244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14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47403" y="47244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7828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20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8553" y="4721225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41353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26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11290" y="4721225"/>
            <a:ext cx="57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36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76478" y="4721225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36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8953" y="4721225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49690" y="473075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 dirty="0">
                <a:solidFill>
                  <a:srgbClr val="000000"/>
                </a:solidFill>
              </a:rPr>
              <a:t>46</a:t>
            </a:r>
            <a:endParaRPr kumimoji="0" lang="ru-RU" sz="2400" b="1" dirty="0">
              <a:solidFill>
                <a:srgbClr val="000000"/>
              </a:solidFill>
            </a:endParaRPr>
          </a:p>
        </p:txBody>
      </p:sp>
      <p:sp>
        <p:nvSpPr>
          <p:cNvPr id="23644" name="Прямоугольник 24"/>
          <p:cNvSpPr>
            <a:spLocks noChangeArrowheads="1"/>
          </p:cNvSpPr>
          <p:nvPr/>
        </p:nvSpPr>
        <p:spPr bwMode="auto">
          <a:xfrm>
            <a:off x="525463" y="333375"/>
            <a:ext cx="7862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1 при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= 1;</a:t>
            </a:r>
          </a:p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en-US" sz="3200">
                <a:latin typeface="Arial" charset="0"/>
              </a:rPr>
              <a:t> </a:t>
            </a:r>
            <a:r>
              <a:rPr lang="ru-RU" sz="3200">
                <a:latin typeface="Arial" charset="0"/>
              </a:rPr>
              <a:t>– 1) +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/2), если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четное;</a:t>
            </a:r>
          </a:p>
          <a:p>
            <a:pPr eaLnBrk="1" hangingPunct="1"/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) = </a:t>
            </a:r>
            <a:r>
              <a:rPr lang="ru-RU" sz="3200" i="1">
                <a:latin typeface="Arial" charset="0"/>
              </a:rPr>
              <a:t>К</a:t>
            </a:r>
            <a:r>
              <a:rPr lang="ru-RU" sz="3200">
                <a:latin typeface="Arial" charset="0"/>
              </a:rPr>
              <a:t>(</a:t>
            </a:r>
            <a:r>
              <a:rPr lang="en-US" sz="3200" i="1">
                <a:latin typeface="Arial" charset="0"/>
              </a:rPr>
              <a:t>n</a:t>
            </a:r>
            <a:r>
              <a:rPr lang="en-US" sz="3200">
                <a:latin typeface="Arial" charset="0"/>
              </a:rPr>
              <a:t> </a:t>
            </a:r>
            <a:r>
              <a:rPr lang="ru-RU" sz="3200">
                <a:latin typeface="Arial" charset="0"/>
              </a:rPr>
              <a:t>– 1), если </a:t>
            </a:r>
            <a:r>
              <a:rPr lang="en-US" sz="3200" i="1">
                <a:latin typeface="Arial" charset="0"/>
              </a:rPr>
              <a:t>n</a:t>
            </a:r>
            <a:r>
              <a:rPr lang="ru-RU" sz="3200">
                <a:latin typeface="Arial" charset="0"/>
              </a:rPr>
              <a:t> нечетное.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40978" y="473075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Garamond" charset="0"/>
                <a:ea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Garamond" charset="0"/>
                <a:ea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Garamond" charset="0"/>
                <a:ea typeface="Arial" charset="0"/>
              </a:defRPr>
            </a:lvl9pPr>
          </a:lstStyle>
          <a:p>
            <a:pPr eaLnBrk="1" hangingPunct="1"/>
            <a:r>
              <a:rPr kumimoji="0" lang="en-US" sz="2400" b="1">
                <a:solidFill>
                  <a:srgbClr val="000000"/>
                </a:solidFill>
              </a:rPr>
              <a:t>14</a:t>
            </a:r>
            <a:endParaRPr kumimoji="0" lang="ru-R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Игр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106340" cy="4270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316" y="5228032"/>
            <a:ext cx="82296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какого предшествующего результата могли бы мы получить желаемый окончательный результат?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1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11" y="707571"/>
            <a:ext cx="6229350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47" y="2079171"/>
            <a:ext cx="75628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Еще одна задача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4773"/>
            <a:ext cx="3528392" cy="28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2484159"/>
            <a:ext cx="3456386" cy="30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1931" y="1628800"/>
            <a:ext cx="556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Подсчет путей в ориентированном графе.</a:t>
            </a:r>
          </a:p>
        </p:txBody>
      </p:sp>
    </p:spTree>
    <p:extLst>
      <p:ext uri="{BB962C8B-B14F-4D97-AF65-F5344CB8AC3E}">
        <p14:creationId xmlns:p14="http://schemas.microsoft.com/office/powerpoint/2010/main" val="41797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искать решение?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Понять предложенную задачу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Найти путь от неизвестного к данным, если нужно, рассмотреть промежуточные задачи («анализ»)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Реализовать найденную идею решения («синтез»)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Решение проверить и оценить критически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755576" y="1412776"/>
            <a:ext cx="7876356" cy="47046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000" b="0" dirty="0" smtClean="0">
                <a:latin typeface="Calibri" panose="020F0502020204030204" pitchFamily="34" charset="0"/>
              </a:rPr>
              <a:t>разъяснить ученикам познавательную задачу так,  чтобы она стала  их личной задачей;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0" dirty="0" smtClean="0">
                <a:latin typeface="Calibri" panose="020F0502020204030204" pitchFamily="34" charset="0"/>
              </a:rPr>
              <a:t>возбуждать интерес учащихся, мобилизуя их познавательные усилия и,  прежде всего,  их внимание;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0" dirty="0" smtClean="0">
                <a:latin typeface="Calibri" panose="020F0502020204030204" pitchFamily="34" charset="0"/>
              </a:rPr>
              <a:t>обсуждать с учащимися способы решения задачи, проблемы, разрабатывать гипотезы и пути их проверки;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0" dirty="0" smtClean="0">
                <a:latin typeface="Calibri" panose="020F0502020204030204" pitchFamily="34" charset="0"/>
              </a:rPr>
              <a:t>восстановить в памяти учеников  предшествующий познавательный опыт,  необходимый для усвоения нового знания;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i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не устраняться от управления познавательным  процессом  во время работы школьников на компьютерах;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0" dirty="0" smtClean="0">
                <a:latin typeface="Calibri" panose="020F0502020204030204" pitchFamily="34" charset="0"/>
              </a:rPr>
              <a:t>обращать внимание учеников в нужных случаях на  главные  объекты,  ставить  дополнительные вопросы и, если необходимо, обсуждать их.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ru-RU" b="1" dirty="0" smtClean="0"/>
              <a:t> важно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5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931224" cy="110872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Исполнитель - некоторый объект (человек, животное, техническое устройство), способный выполнять определённый набор команд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456384" cy="23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327640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Характеристики формального исполнителя:</a:t>
            </a:r>
          </a:p>
          <a:p>
            <a:pPr marL="896938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руг решаемых задач</a:t>
            </a:r>
          </a:p>
          <a:p>
            <a:pPr marL="896938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среда исполнителя</a:t>
            </a:r>
          </a:p>
          <a:p>
            <a:pPr marL="896938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команд исполнителя</a:t>
            </a:r>
          </a:p>
          <a:p>
            <a:pPr marL="896938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ежим работы исполнителя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99" y="1071563"/>
            <a:ext cx="7786639" cy="12144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600" b="0" dirty="0" smtClean="0">
                <a:latin typeface="Calibri" panose="020F0502020204030204" pitchFamily="34" charset="0"/>
              </a:rPr>
              <a:t>Основная задача современного учителя – сформировать у обучающегося навыки самостоятельной учебной деятельности.</a:t>
            </a:r>
          </a:p>
          <a:p>
            <a:pPr marL="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600" dirty="0" smtClean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971599" y="2357438"/>
            <a:ext cx="7743775" cy="380786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традиционное обучение </a:t>
            </a:r>
            <a:r>
              <a:rPr lang="ru-RU" sz="2000" dirty="0">
                <a:latin typeface="Calibri" panose="020F0502020204030204" pitchFamily="34" charset="0"/>
              </a:rPr>
              <a:t>(учитель – единственный поставщик готовых знаний и контролёр их усвоения);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регулируемое (направляемое) обучение </a:t>
            </a:r>
            <a:r>
              <a:rPr lang="ru-RU" sz="2000" dirty="0">
                <a:latin typeface="Calibri" panose="020F0502020204030204" pitchFamily="34" charset="0"/>
              </a:rPr>
              <a:t>(учитель – консультант, навигатор, содействующий целенаправленной учебно-познавательной деятельности учащихся по освоению планируемых компетенций);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самообучение</a:t>
            </a:r>
            <a:r>
              <a:rPr lang="ru-RU" sz="2000" dirty="0">
                <a:latin typeface="Calibri" panose="020F0502020204030204" pitchFamily="34" charset="0"/>
              </a:rPr>
              <a:t> (учитель – </a:t>
            </a:r>
            <a:r>
              <a:rPr lang="ru-RU" sz="2000" dirty="0" err="1">
                <a:latin typeface="Calibri" panose="020F0502020204030204" pitchFamily="34" charset="0"/>
              </a:rPr>
              <a:t>тьютор</a:t>
            </a:r>
            <a:r>
              <a:rPr lang="ru-RU" sz="2000" dirty="0">
                <a:latin typeface="Calibri" panose="020F0502020204030204" pitchFamily="34" charset="0"/>
              </a:rPr>
              <a:t>, модератор, в обязанности которого входит как содействие раскрытию потенциальных способностей учащихся, так и налаживание контактов между ними для организации совместной работы);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 dirty="0">
                <a:latin typeface="Calibri" panose="020F0502020204030204" pitchFamily="34" charset="0"/>
              </a:rPr>
              <a:t>саморегулируемое обучение </a:t>
            </a:r>
            <a:r>
              <a:rPr lang="ru-RU" sz="2000" dirty="0">
                <a:latin typeface="Calibri" panose="020F0502020204030204" pitchFamily="34" charset="0"/>
              </a:rPr>
              <a:t>(учитель – </a:t>
            </a:r>
            <a:r>
              <a:rPr lang="ru-RU" sz="2000" dirty="0" err="1">
                <a:latin typeface="Calibri" panose="020F0502020204030204" pitchFamily="34" charset="0"/>
              </a:rPr>
              <a:t>фасилитатор</a:t>
            </a:r>
            <a:r>
              <a:rPr lang="ru-RU" sz="2000" dirty="0">
                <a:latin typeface="Calibri" panose="020F0502020204030204" pitchFamily="34" charset="0"/>
              </a:rPr>
              <a:t>, работающий в парадигме личностно-ориентированной педагогики и способствующий наиболее эффективному учебному взаимодействию).  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0"/>
            <a:ext cx="7762103" cy="1143000"/>
          </a:xfrm>
        </p:spPr>
        <p:txBody>
          <a:bodyPr/>
          <a:lstStyle/>
          <a:p>
            <a:pPr algn="l"/>
            <a:r>
              <a:rPr lang="ru-RU" b="1" dirty="0" smtClean="0"/>
              <a:t>Основной вектор развития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92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891966" y="5805264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atin typeface="Calibri" pitchFamily="34" charset="0"/>
              </a:rPr>
              <a:t>http://metodist.lbz.ru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456"/>
            <a:ext cx="8432629" cy="55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2845</Words>
  <Application>Microsoft Office PowerPoint</Application>
  <PresentationFormat>Экран (4:3)</PresentationFormat>
  <Paragraphs>540</Paragraphs>
  <Slides>91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101" baseType="lpstr">
      <vt:lpstr>Arial</vt:lpstr>
      <vt:lpstr>Calibri</vt:lpstr>
      <vt:lpstr>Comic Sans MS</vt:lpstr>
      <vt:lpstr>Garamond</vt:lpstr>
      <vt:lpstr>Georgia</vt:lpstr>
      <vt:lpstr>Lucida Sans Unicode</vt:lpstr>
      <vt:lpstr>Verdana</vt:lpstr>
      <vt:lpstr>Wingdings</vt:lpstr>
      <vt:lpstr>Тема Office</vt:lpstr>
      <vt:lpstr>Точечный рисунок</vt:lpstr>
      <vt:lpstr>Методика обучения информатике в школе: традиции и инновации в условиях глобальной цифровизации </vt:lpstr>
      <vt:lpstr>Методическая система</vt:lpstr>
      <vt:lpstr>Цели и ожидаемые результаты</vt:lpstr>
      <vt:lpstr>Содержание обучения </vt:lpstr>
      <vt:lpstr>Средства обучения: немного о развитии УМК</vt:lpstr>
      <vt:lpstr>5-6 классы. Дополнительные  практические работы </vt:lpstr>
      <vt:lpstr>Практикум по программированию в Scratch </vt:lpstr>
      <vt:lpstr>Практикум                 по КуМиру</vt:lpstr>
      <vt:lpstr>Исполнители</vt:lpstr>
      <vt:lpstr>Современные проблемы обучения информатике</vt:lpstr>
      <vt:lpstr>Кузнечик</vt:lpstr>
      <vt:lpstr>Черепаха</vt:lpstr>
      <vt:lpstr>Рисуем правильные многоугольники</vt:lpstr>
      <vt:lpstr>Что получится в результате работы алгоритма?</vt:lpstr>
      <vt:lpstr>Презентация PowerPoint</vt:lpstr>
      <vt:lpstr>Презентация PowerPoint</vt:lpstr>
      <vt:lpstr>Водолей</vt:lpstr>
      <vt:lpstr>Презентация PowerPoint</vt:lpstr>
      <vt:lpstr>Робот</vt:lpstr>
      <vt:lpstr>Презентация PowerPoint</vt:lpstr>
      <vt:lpstr>Презентация PowerPoint</vt:lpstr>
      <vt:lpstr>Обновленная версия задачника</vt:lpstr>
      <vt:lpstr>Самостоятельные и контрольные работы</vt:lpstr>
      <vt:lpstr>Информатика 7-9</vt:lpstr>
      <vt:lpstr>Сборник задач и упражнений</vt:lpstr>
      <vt:lpstr>Формат итоговой работы</vt:lpstr>
      <vt:lpstr>Базовый  комплект</vt:lpstr>
      <vt:lpstr>Оптимальный           комплект</vt:lpstr>
      <vt:lpstr>Расширенный комплект для углубленного  изучения</vt:lpstr>
      <vt:lpstr>УМК для старшей школы</vt:lpstr>
      <vt:lpstr>Презентация PowerPoint</vt:lpstr>
      <vt:lpstr>Методы обучения</vt:lpstr>
      <vt:lpstr>Требования времени</vt:lpstr>
      <vt:lpstr>Этапы современного урока</vt:lpstr>
      <vt:lpstr>Демонстрация</vt:lpstr>
      <vt:lpstr>Понятие, термин, определение</vt:lpstr>
      <vt:lpstr>Работа с основными понятиями</vt:lpstr>
      <vt:lpstr>Интерактивные упражнения</vt:lpstr>
      <vt:lpstr>Перевернутый класс</vt:lpstr>
      <vt:lpstr>Презентация PowerPoint</vt:lpstr>
      <vt:lpstr>Российская электронная школа</vt:lpstr>
      <vt:lpstr>Презентация PowerPoint</vt:lpstr>
      <vt:lpstr>Кейс-технология</vt:lpstr>
      <vt:lpstr>Игровые уроки</vt:lpstr>
      <vt:lpstr>Игра «Кто быстрее?»</vt:lpstr>
      <vt:lpstr>Инструкция</vt:lpstr>
      <vt:lpstr>10 полосок бумаги</vt:lpstr>
      <vt:lpstr>Презентация PowerPoint</vt:lpstr>
      <vt:lpstr>Презентация PowerPoint</vt:lpstr>
      <vt:lpstr>Практические работы</vt:lpstr>
      <vt:lpstr>Практикум по информатике. 7</vt:lpstr>
      <vt:lpstr>Презентация PowerPoint</vt:lpstr>
      <vt:lpstr>Организация  групповой работы</vt:lpstr>
      <vt:lpstr>Элементы проектной деятельности</vt:lpstr>
      <vt:lpstr>Коллективный проект</vt:lpstr>
      <vt:lpstr>Исследовательский проект</vt:lpstr>
      <vt:lpstr>Элементы исследовательской деятельности</vt:lpstr>
      <vt:lpstr>Черные ящики</vt:lpstr>
      <vt:lpstr>Исследования  в графическом редакторе</vt:lpstr>
      <vt:lpstr>Презентация PowerPoint</vt:lpstr>
      <vt:lpstr>Презентация PowerPoint</vt:lpstr>
      <vt:lpstr>Статистические исследования</vt:lpstr>
      <vt:lpstr>Название работы</vt:lpstr>
      <vt:lpstr>Содержание</vt:lpstr>
      <vt:lpstr>Школьный реферат</vt:lpstr>
      <vt:lpstr>Как оценить?!</vt:lpstr>
      <vt:lpstr>Крупица открытия, радость победы</vt:lpstr>
      <vt:lpstr>Четыре ступени</vt:lpstr>
      <vt:lpstr>Понимание постановки задачи</vt:lpstr>
      <vt:lpstr>Составление плана решения</vt:lpstr>
      <vt:lpstr>Осуществление плана</vt:lpstr>
      <vt:lpstr>Взгляд назад</vt:lpstr>
      <vt:lpstr>Задачи о переливаниях</vt:lpstr>
      <vt:lpstr>Презентация PowerPoint</vt:lpstr>
      <vt:lpstr>Пойдем от конца к началу</vt:lpstr>
      <vt:lpstr>Презентация PowerPoint</vt:lpstr>
      <vt:lpstr>Презентация PowerPoint</vt:lpstr>
      <vt:lpstr>Презентация PowerPoint</vt:lpstr>
      <vt:lpstr>Метод анализа</vt:lpstr>
      <vt:lpstr>Ханойская башня</vt:lpstr>
      <vt:lpstr>Презентация PowerPoint</vt:lpstr>
      <vt:lpstr>Ключевая фраза</vt:lpstr>
      <vt:lpstr>Презентация PowerPoint</vt:lpstr>
      <vt:lpstr>Презентация PowerPoint</vt:lpstr>
      <vt:lpstr>Презентация PowerPoint</vt:lpstr>
      <vt:lpstr>Презентация PowerPoint</vt:lpstr>
      <vt:lpstr>Еще одна задача</vt:lpstr>
      <vt:lpstr>Как искать решение?</vt:lpstr>
      <vt:lpstr>Очень важно</vt:lpstr>
      <vt:lpstr>Основной вектор развития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в школе</dc:title>
  <dc:creator>user</dc:creator>
  <cp:lastModifiedBy>Людмила Босова</cp:lastModifiedBy>
  <cp:revision>32</cp:revision>
  <dcterms:created xsi:type="dcterms:W3CDTF">2018-10-06T17:52:11Z</dcterms:created>
  <dcterms:modified xsi:type="dcterms:W3CDTF">2019-01-25T11:48:29Z</dcterms:modified>
</cp:coreProperties>
</file>