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59" r:id="rId3"/>
    <p:sldId id="533" r:id="rId4"/>
    <p:sldId id="534" r:id="rId5"/>
    <p:sldId id="542" r:id="rId6"/>
    <p:sldId id="561" r:id="rId7"/>
    <p:sldId id="544" r:id="rId8"/>
    <p:sldId id="562" r:id="rId9"/>
    <p:sldId id="564" r:id="rId10"/>
    <p:sldId id="563" r:id="rId11"/>
    <p:sldId id="549" r:id="rId12"/>
    <p:sldId id="536" r:id="rId13"/>
    <p:sldId id="557" r:id="rId14"/>
    <p:sldId id="5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A9B5-7A39-4EFE-AF21-0DACC7F17C63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DAE9A-45B9-43BD-9E78-16FC9AAED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44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2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9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85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66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37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61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4C08F-282E-496F-9AAB-AFD3C6F5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FC5864-03CD-48DA-9C5E-6D7E6534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2BB8F-9C3B-44C6-8574-09564545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244F1-0289-49E8-B63E-7B9661BB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C5B3E-0CD1-4942-8BE0-1D0AD187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5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1E32C-1FCF-49DD-9B35-CDC9261B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70C23B-9B75-49AF-A86D-AFB327A98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BB840-63A2-47EC-991F-4F6F2EBD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2E6E-682F-48C7-BF2A-FAC0AA41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DD0C6-20DA-482B-8B84-B0107F98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0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4FCF1B-E18F-4D1C-A347-AA97EC527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2BF11-C4A0-4BAA-9A9A-0B4104C8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1AFA1-400C-4393-8BD3-07BCBD2D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CE45A-3E48-407A-A47F-B0B75006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4B1013-0D5C-46B3-ADE5-788FF3CE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1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901144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637528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644367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09568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1140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98435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15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0112319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55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18548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122169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278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35049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726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735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739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6" imgW="353" imgH="353" progId="TCLayout.ActiveDocument.1">
                  <p:embed/>
                </p:oleObj>
              </mc:Choice>
              <mc:Fallback>
                <p:oleObj name="Слайд think-cell" r:id="rId6" imgW="353" imgH="353" progId="TCLayout.ActiveDocument.1">
                  <p:embed/>
                  <p:pic>
                    <p:nvPicPr>
                      <p:cNvPr id="38" name="Объект 3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78002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AF742-BC60-4F70-8620-FBF601C2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21764-1521-45BD-ACB6-C4591383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B170A-81A5-4904-9212-F0A40A23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669B3-9B90-4424-9004-54268095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E794D-250B-47D2-BAD1-56B7B914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6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49697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498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066056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2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4420820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168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103037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0736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00367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2"/>
          </p:nvPr>
        </p:nvSpPr>
        <p:spPr>
          <a:xfrm>
            <a:off x="616800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776431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4"/>
          </p:nvPr>
        </p:nvSpPr>
        <p:spPr>
          <a:xfrm>
            <a:off x="40736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00367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6"/>
          </p:nvPr>
        </p:nvSpPr>
        <p:spPr>
          <a:xfrm>
            <a:off x="616800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76431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93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79039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9832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4995306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34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487007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725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8792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41347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7685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63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465336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60" imgH="360" progId="TCLayout.ActiveDocument.1">
                  <p:embed/>
                </p:oleObj>
              </mc:Choice>
              <mc:Fallback>
                <p:oleObj name="Слайд think-cell" r:id="rId3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20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F879-FF3D-4736-AEBB-A15AD00D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877C5B-CBEF-48D1-AA93-5CA9ABB4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E4AD3-1AA6-47B9-A1C0-074939FC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83C97-C956-4A8F-8BA6-971096DC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507747-8299-4D04-B28D-F5B895D5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5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8297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601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3448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844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1454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358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895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63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731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53" imgH="353" progId="TCLayout.ActiveDocument.1">
                  <p:embed/>
                </p:oleObj>
              </mc:Choice>
              <mc:Fallback>
                <p:oleObj name="Слайд think-cell" r:id="rId3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502789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AF742-BC60-4F70-8620-FBF601C2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321764-1521-45BD-ACB6-C4591383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B170A-81A5-4904-9212-F0A40A23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669B3-9B90-4424-9004-54268095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8E794D-250B-47D2-BAD1-56B7B914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72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9172F-1306-437C-819D-D517DB00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F85AE-2E80-469F-9D03-29A7AF586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0A812-7E57-4C84-BA9B-201E7D653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FA4E-0921-46CD-A3DD-EBAD2A06B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45B59E-59F4-4113-BB41-538118FA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55A7F-D5E7-4F6F-9644-1928D8E8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5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EAFA-A7EC-46F3-B8FF-340F4C33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2D53B0-6980-4B35-A278-BCD12A15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D4265F-46F8-4C86-A53E-FE6051521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583A81-02AA-4F56-810A-F841366B9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37F93B-0702-4A9B-AACF-67DE0EA21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3072A2-9A37-4591-83B2-00593013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6C6303-31E2-453F-B094-652FF2876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F3B7A2-7381-46FD-95C4-406977A9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6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55F1D-95DC-4F34-8B73-D0D437F5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2CD498-6D76-40EA-A312-9A08C84A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306B6-7CC2-415E-BF8C-BCAF6557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E5556E-D14B-4263-8DA4-6FBFE60A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6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91FDCC-CF0F-4735-8450-26400762C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FBCC8A-C5B0-47B7-B3C7-07C71AFF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85BB32-5CE8-4D16-8E74-CBF6DDEE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8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F92E8-F7BA-4CEA-92E1-29F1CCC7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818FA7-7487-4B69-AD7C-3617E338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DA8861-D5D4-4975-B824-A72935FB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1A106E-AFE0-4E91-B4FB-A412725F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A5EB64-2C7A-4CB4-A099-BBBE9C51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F28A46-CAB4-4DBF-8B59-85EA1816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35AAD-152C-4E1A-8396-C66DF732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211F7D-E4D9-45A0-BB9D-DD5817870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6578C-9A8A-40AB-93CC-FE137DB90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33457-F43F-4FEC-9978-A60D0DD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BD350B-7D61-4DC9-9F2B-C0EE0E54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AB0FB-0D8A-4847-8001-1BCCA8AC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oleObject" Target="../embeddings/oleObject2.bin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DA020-6696-42DF-A7FA-EF961986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59CFC5-E479-46E2-B129-44CF4E967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2BCF8E-45A6-409E-98C1-1F8F108EE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8BE66-306C-44CA-A8C5-84413550EB8A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95674-C757-43FF-B2F6-33C0B6EDD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665D2-8FB0-4AB7-8F23-16E4E9B4F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6271-D6E8-4AC3-8BB0-E5B7D27C0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1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52010222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6" imgW="360" imgH="360" progId="TCLayout.ActiveDocument.1">
                  <p:embed/>
                </p:oleObj>
              </mc:Choice>
              <mc:Fallback>
                <p:oleObj name="Слайд think-cell" r:id="rId26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58344" y="6528475"/>
            <a:ext cx="896832" cy="21289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9490022" y="6501839"/>
            <a:ext cx="648071" cy="224086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8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8" y="6501839"/>
            <a:ext cx="566418" cy="24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27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otokmedia.ru/wp-content/uploads/2021/01/scale_1200-7.jpg" TargetMode="External"/><Relationship Id="rId3" Type="http://schemas.openxmlformats.org/officeDocument/2006/relationships/slideLayout" Target="../slideLayouts/slideLayout24.xml"/><Relationship Id="rId7" Type="http://schemas.openxmlformats.org/officeDocument/2006/relationships/hyperlink" Target="https://ds05.infourok.ru/uploads/ex/0d90/000ba64f-cd8c9d84/img3.jpg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0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F613092-96AE-4435-B8AB-B90C56E07F47}"/>
              </a:ext>
            </a:extLst>
          </p:cNvPr>
          <p:cNvSpPr txBox="1">
            <a:spLocks/>
          </p:cNvSpPr>
          <p:nvPr/>
        </p:nvSpPr>
        <p:spPr>
          <a:xfrm>
            <a:off x="779721" y="106326"/>
            <a:ext cx="10054856" cy="672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/>
              <a:t>Урок 11. НАБЛЮДАЕМ ЗВЁЗДНОЕ НЕБО</a:t>
            </a:r>
            <a:endParaRPr lang="ru-RU" sz="44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30D5F6C-F2E1-4CAA-8705-6F106B3B8684}"/>
              </a:ext>
            </a:extLst>
          </p:cNvPr>
          <p:cNvSpPr txBox="1">
            <a:spLocks/>
          </p:cNvSpPr>
          <p:nvPr/>
        </p:nvSpPr>
        <p:spPr>
          <a:xfrm>
            <a:off x="1130594" y="778577"/>
            <a:ext cx="9144000" cy="67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Предмет Окружающий мир, 2 класс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C6075-CD03-40A5-8574-B5D7C2579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507" y="1450827"/>
            <a:ext cx="4612174" cy="33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8CCDA12-9AD2-47FD-A264-D3AE3CD33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A829-07AA-4018-8E52-E054714F1522}"/>
              </a:ext>
            </a:extLst>
          </p:cNvPr>
          <p:cNvSpPr txBox="1"/>
          <p:nvPr/>
        </p:nvSpPr>
        <p:spPr>
          <a:xfrm>
            <a:off x="838200" y="182157"/>
            <a:ext cx="9528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6. Я тренируюсь. Задание с самопроверкой.</a:t>
            </a:r>
            <a:endParaRPr kumimoji="0" lang="ru-RU" sz="3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5BE19-3E55-4860-BF9D-380E7CF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8" y="1016850"/>
            <a:ext cx="5718238" cy="2045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C51BD-13CE-4B5A-993B-6B13B6CF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8" y="3429000"/>
            <a:ext cx="5718238" cy="1891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A88DE-75CA-4857-BA91-CAE0577A1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17782"/>
            <a:ext cx="5523659" cy="4923149"/>
          </a:xfrm>
          <a:prstGeom prst="rect">
            <a:avLst/>
          </a:prstGeom>
        </p:spPr>
      </p:pic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BD9230EF-4006-4771-8A50-E5A4B52C868E}"/>
              </a:ext>
            </a:extLst>
          </p:cNvPr>
          <p:cNvSpPr/>
          <p:nvPr/>
        </p:nvSpPr>
        <p:spPr>
          <a:xfrm>
            <a:off x="7654108" y="3200400"/>
            <a:ext cx="2638208" cy="1669312"/>
          </a:xfrm>
          <a:custGeom>
            <a:avLst/>
            <a:gdLst>
              <a:gd name="connsiteX0" fmla="*/ 2638208 w 2638208"/>
              <a:gd name="connsiteY0" fmla="*/ 1297172 h 1669312"/>
              <a:gd name="connsiteX1" fmla="*/ 2351129 w 2638208"/>
              <a:gd name="connsiteY1" fmla="*/ 1307805 h 1669312"/>
              <a:gd name="connsiteX2" fmla="*/ 2308599 w 2638208"/>
              <a:gd name="connsiteY2" fmla="*/ 1318437 h 1669312"/>
              <a:gd name="connsiteX3" fmla="*/ 2181008 w 2638208"/>
              <a:gd name="connsiteY3" fmla="*/ 1329070 h 1669312"/>
              <a:gd name="connsiteX4" fmla="*/ 2117213 w 2638208"/>
              <a:gd name="connsiteY4" fmla="*/ 1360967 h 1669312"/>
              <a:gd name="connsiteX5" fmla="*/ 2000255 w 2638208"/>
              <a:gd name="connsiteY5" fmla="*/ 1403498 h 1669312"/>
              <a:gd name="connsiteX6" fmla="*/ 1904562 w 2638208"/>
              <a:gd name="connsiteY6" fmla="*/ 1477926 h 1669312"/>
              <a:gd name="connsiteX7" fmla="*/ 1872664 w 2638208"/>
              <a:gd name="connsiteY7" fmla="*/ 1499191 h 1669312"/>
              <a:gd name="connsiteX8" fmla="*/ 1798236 w 2638208"/>
              <a:gd name="connsiteY8" fmla="*/ 1562986 h 1669312"/>
              <a:gd name="connsiteX9" fmla="*/ 1776971 w 2638208"/>
              <a:gd name="connsiteY9" fmla="*/ 1594884 h 1669312"/>
              <a:gd name="connsiteX10" fmla="*/ 1734441 w 2638208"/>
              <a:gd name="connsiteY10" fmla="*/ 1626781 h 1669312"/>
              <a:gd name="connsiteX11" fmla="*/ 1660013 w 2638208"/>
              <a:gd name="connsiteY11" fmla="*/ 1669312 h 1669312"/>
              <a:gd name="connsiteX12" fmla="*/ 1064590 w 2638208"/>
              <a:gd name="connsiteY12" fmla="*/ 1658679 h 1669312"/>
              <a:gd name="connsiteX13" fmla="*/ 1011427 w 2638208"/>
              <a:gd name="connsiteY13" fmla="*/ 1626781 h 1669312"/>
              <a:gd name="connsiteX14" fmla="*/ 926366 w 2638208"/>
              <a:gd name="connsiteY14" fmla="*/ 1594884 h 1669312"/>
              <a:gd name="connsiteX15" fmla="*/ 894469 w 2638208"/>
              <a:gd name="connsiteY15" fmla="*/ 1541721 h 1669312"/>
              <a:gd name="connsiteX16" fmla="*/ 851939 w 2638208"/>
              <a:gd name="connsiteY16" fmla="*/ 1477926 h 1669312"/>
              <a:gd name="connsiteX17" fmla="*/ 851939 w 2638208"/>
              <a:gd name="connsiteY17" fmla="*/ 1041991 h 1669312"/>
              <a:gd name="connsiteX18" fmla="*/ 862571 w 2638208"/>
              <a:gd name="connsiteY18" fmla="*/ 946298 h 1669312"/>
              <a:gd name="connsiteX19" fmla="*/ 894469 w 2638208"/>
              <a:gd name="connsiteY19" fmla="*/ 520995 h 1669312"/>
              <a:gd name="connsiteX20" fmla="*/ 926366 w 2638208"/>
              <a:gd name="connsiteY20" fmla="*/ 435935 h 1669312"/>
              <a:gd name="connsiteX21" fmla="*/ 947632 w 2638208"/>
              <a:gd name="connsiteY21" fmla="*/ 361507 h 1669312"/>
              <a:gd name="connsiteX22" fmla="*/ 958264 w 2638208"/>
              <a:gd name="connsiteY22" fmla="*/ 308344 h 1669312"/>
              <a:gd name="connsiteX23" fmla="*/ 990162 w 2638208"/>
              <a:gd name="connsiteY23" fmla="*/ 265814 h 1669312"/>
              <a:gd name="connsiteX24" fmla="*/ 936999 w 2638208"/>
              <a:gd name="connsiteY24" fmla="*/ 85060 h 1669312"/>
              <a:gd name="connsiteX25" fmla="*/ 915734 w 2638208"/>
              <a:gd name="connsiteY25" fmla="*/ 53163 h 1669312"/>
              <a:gd name="connsiteX26" fmla="*/ 894469 w 2638208"/>
              <a:gd name="connsiteY26" fmla="*/ 0 h 1669312"/>
              <a:gd name="connsiteX27" fmla="*/ 851939 w 2638208"/>
              <a:gd name="connsiteY27" fmla="*/ 21265 h 1669312"/>
              <a:gd name="connsiteX28" fmla="*/ 788143 w 2638208"/>
              <a:gd name="connsiteY28" fmla="*/ 74428 h 1669312"/>
              <a:gd name="connsiteX29" fmla="*/ 777511 w 2638208"/>
              <a:gd name="connsiteY29" fmla="*/ 106326 h 1669312"/>
              <a:gd name="connsiteX30" fmla="*/ 745613 w 2638208"/>
              <a:gd name="connsiteY30" fmla="*/ 212651 h 1669312"/>
              <a:gd name="connsiteX31" fmla="*/ 703083 w 2638208"/>
              <a:gd name="connsiteY31" fmla="*/ 297712 h 1669312"/>
              <a:gd name="connsiteX32" fmla="*/ 681818 w 2638208"/>
              <a:gd name="connsiteY32" fmla="*/ 361507 h 1669312"/>
              <a:gd name="connsiteX33" fmla="*/ 639287 w 2638208"/>
              <a:gd name="connsiteY33" fmla="*/ 435935 h 1669312"/>
              <a:gd name="connsiteX34" fmla="*/ 618022 w 2638208"/>
              <a:gd name="connsiteY34" fmla="*/ 489098 h 1669312"/>
              <a:gd name="connsiteX35" fmla="*/ 532962 w 2638208"/>
              <a:gd name="connsiteY35" fmla="*/ 542260 h 1669312"/>
              <a:gd name="connsiteX36" fmla="*/ 490432 w 2638208"/>
              <a:gd name="connsiteY36" fmla="*/ 606056 h 1669312"/>
              <a:gd name="connsiteX37" fmla="*/ 469166 w 2638208"/>
              <a:gd name="connsiteY37" fmla="*/ 627321 h 1669312"/>
              <a:gd name="connsiteX38" fmla="*/ 447901 w 2638208"/>
              <a:gd name="connsiteY38" fmla="*/ 669851 h 1669312"/>
              <a:gd name="connsiteX39" fmla="*/ 426636 w 2638208"/>
              <a:gd name="connsiteY39" fmla="*/ 701749 h 1669312"/>
              <a:gd name="connsiteX40" fmla="*/ 394739 w 2638208"/>
              <a:gd name="connsiteY40" fmla="*/ 744279 h 1669312"/>
              <a:gd name="connsiteX41" fmla="*/ 373473 w 2638208"/>
              <a:gd name="connsiteY41" fmla="*/ 797442 h 1669312"/>
              <a:gd name="connsiteX42" fmla="*/ 330943 w 2638208"/>
              <a:gd name="connsiteY42" fmla="*/ 967563 h 1669312"/>
              <a:gd name="connsiteX43" fmla="*/ 224618 w 2638208"/>
              <a:gd name="connsiteY43" fmla="*/ 1052623 h 1669312"/>
              <a:gd name="connsiteX44" fmla="*/ 203352 w 2638208"/>
              <a:gd name="connsiteY44" fmla="*/ 1073888 h 1669312"/>
              <a:gd name="connsiteX45" fmla="*/ 150190 w 2638208"/>
              <a:gd name="connsiteY45" fmla="*/ 1063256 h 1669312"/>
              <a:gd name="connsiteX46" fmla="*/ 33232 w 2638208"/>
              <a:gd name="connsiteY46" fmla="*/ 999460 h 1669312"/>
              <a:gd name="connsiteX47" fmla="*/ 11966 w 2638208"/>
              <a:gd name="connsiteY47" fmla="*/ 946298 h 1669312"/>
              <a:gd name="connsiteX48" fmla="*/ 1334 w 2638208"/>
              <a:gd name="connsiteY48" fmla="*/ 914400 h 1669312"/>
              <a:gd name="connsiteX49" fmla="*/ 86394 w 2638208"/>
              <a:gd name="connsiteY49" fmla="*/ 808074 h 1669312"/>
              <a:gd name="connsiteX50" fmla="*/ 277780 w 2638208"/>
              <a:gd name="connsiteY50" fmla="*/ 744279 h 1669312"/>
              <a:gd name="connsiteX51" fmla="*/ 288413 w 2638208"/>
              <a:gd name="connsiteY51" fmla="*/ 733647 h 166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38208" h="1669312">
                <a:moveTo>
                  <a:pt x="2638208" y="1297172"/>
                </a:moveTo>
                <a:cubicBezTo>
                  <a:pt x="2542515" y="1300716"/>
                  <a:pt x="2446689" y="1301640"/>
                  <a:pt x="2351129" y="1307805"/>
                </a:cubicBezTo>
                <a:cubicBezTo>
                  <a:pt x="2336546" y="1308746"/>
                  <a:pt x="2323099" y="1316624"/>
                  <a:pt x="2308599" y="1318437"/>
                </a:cubicBezTo>
                <a:cubicBezTo>
                  <a:pt x="2266251" y="1323730"/>
                  <a:pt x="2223538" y="1325526"/>
                  <a:pt x="2181008" y="1329070"/>
                </a:cubicBezTo>
                <a:cubicBezTo>
                  <a:pt x="2159743" y="1339702"/>
                  <a:pt x="2139159" y="1351823"/>
                  <a:pt x="2117213" y="1360967"/>
                </a:cubicBezTo>
                <a:cubicBezTo>
                  <a:pt x="2098425" y="1368796"/>
                  <a:pt x="2020491" y="1390489"/>
                  <a:pt x="2000255" y="1403498"/>
                </a:cubicBezTo>
                <a:cubicBezTo>
                  <a:pt x="1966263" y="1425350"/>
                  <a:pt x="1938185" y="1455511"/>
                  <a:pt x="1904562" y="1477926"/>
                </a:cubicBezTo>
                <a:cubicBezTo>
                  <a:pt x="1893929" y="1485014"/>
                  <a:pt x="1882366" y="1490875"/>
                  <a:pt x="1872664" y="1499191"/>
                </a:cubicBezTo>
                <a:cubicBezTo>
                  <a:pt x="1782423" y="1576540"/>
                  <a:pt x="1871467" y="1514166"/>
                  <a:pt x="1798236" y="1562986"/>
                </a:cubicBezTo>
                <a:cubicBezTo>
                  <a:pt x="1791148" y="1573619"/>
                  <a:pt x="1786007" y="1585848"/>
                  <a:pt x="1776971" y="1594884"/>
                </a:cubicBezTo>
                <a:cubicBezTo>
                  <a:pt x="1764441" y="1607414"/>
                  <a:pt x="1748861" y="1616481"/>
                  <a:pt x="1734441" y="1626781"/>
                </a:cubicBezTo>
                <a:cubicBezTo>
                  <a:pt x="1699370" y="1651832"/>
                  <a:pt x="1701551" y="1648543"/>
                  <a:pt x="1660013" y="1669312"/>
                </a:cubicBezTo>
                <a:cubicBezTo>
                  <a:pt x="1461539" y="1665768"/>
                  <a:pt x="1262671" y="1671668"/>
                  <a:pt x="1064590" y="1658679"/>
                </a:cubicBezTo>
                <a:cubicBezTo>
                  <a:pt x="1043968" y="1657327"/>
                  <a:pt x="1030191" y="1635441"/>
                  <a:pt x="1011427" y="1626781"/>
                </a:cubicBezTo>
                <a:cubicBezTo>
                  <a:pt x="983932" y="1614091"/>
                  <a:pt x="954720" y="1605516"/>
                  <a:pt x="926366" y="1594884"/>
                </a:cubicBezTo>
                <a:cubicBezTo>
                  <a:pt x="915734" y="1577163"/>
                  <a:pt x="905564" y="1559156"/>
                  <a:pt x="894469" y="1541721"/>
                </a:cubicBezTo>
                <a:cubicBezTo>
                  <a:pt x="880748" y="1520159"/>
                  <a:pt x="851939" y="1477926"/>
                  <a:pt x="851939" y="1477926"/>
                </a:cubicBezTo>
                <a:cubicBezTo>
                  <a:pt x="827954" y="1286051"/>
                  <a:pt x="835683" y="1383368"/>
                  <a:pt x="851939" y="1041991"/>
                </a:cubicBezTo>
                <a:cubicBezTo>
                  <a:pt x="853466" y="1009933"/>
                  <a:pt x="860284" y="978310"/>
                  <a:pt x="862571" y="946298"/>
                </a:cubicBezTo>
                <a:cubicBezTo>
                  <a:pt x="863419" y="934423"/>
                  <a:pt x="871956" y="633562"/>
                  <a:pt x="894469" y="520995"/>
                </a:cubicBezTo>
                <a:cubicBezTo>
                  <a:pt x="898202" y="502328"/>
                  <a:pt x="922965" y="446137"/>
                  <a:pt x="926366" y="435935"/>
                </a:cubicBezTo>
                <a:cubicBezTo>
                  <a:pt x="934525" y="411457"/>
                  <a:pt x="941374" y="386539"/>
                  <a:pt x="947632" y="361507"/>
                </a:cubicBezTo>
                <a:cubicBezTo>
                  <a:pt x="952015" y="343975"/>
                  <a:pt x="950924" y="324858"/>
                  <a:pt x="958264" y="308344"/>
                </a:cubicBezTo>
                <a:cubicBezTo>
                  <a:pt x="965461" y="292150"/>
                  <a:pt x="979529" y="279991"/>
                  <a:pt x="990162" y="265814"/>
                </a:cubicBezTo>
                <a:cubicBezTo>
                  <a:pt x="974048" y="201362"/>
                  <a:pt x="963336" y="155291"/>
                  <a:pt x="936999" y="85060"/>
                </a:cubicBezTo>
                <a:cubicBezTo>
                  <a:pt x="932512" y="73095"/>
                  <a:pt x="921449" y="64592"/>
                  <a:pt x="915734" y="53163"/>
                </a:cubicBezTo>
                <a:cubicBezTo>
                  <a:pt x="907198" y="36092"/>
                  <a:pt x="901557" y="17721"/>
                  <a:pt x="894469" y="0"/>
                </a:cubicBezTo>
                <a:cubicBezTo>
                  <a:pt x="880292" y="7088"/>
                  <a:pt x="864924" y="12176"/>
                  <a:pt x="851939" y="21265"/>
                </a:cubicBezTo>
                <a:cubicBezTo>
                  <a:pt x="829262" y="37139"/>
                  <a:pt x="806371" y="53596"/>
                  <a:pt x="788143" y="74428"/>
                </a:cubicBezTo>
                <a:cubicBezTo>
                  <a:pt x="780763" y="82863"/>
                  <a:pt x="780807" y="95614"/>
                  <a:pt x="777511" y="106326"/>
                </a:cubicBezTo>
                <a:cubicBezTo>
                  <a:pt x="766629" y="141692"/>
                  <a:pt x="759024" y="178165"/>
                  <a:pt x="745613" y="212651"/>
                </a:cubicBezTo>
                <a:cubicBezTo>
                  <a:pt x="734123" y="242196"/>
                  <a:pt x="715570" y="268575"/>
                  <a:pt x="703083" y="297712"/>
                </a:cubicBezTo>
                <a:cubicBezTo>
                  <a:pt x="694253" y="318315"/>
                  <a:pt x="691211" y="341155"/>
                  <a:pt x="681818" y="361507"/>
                </a:cubicBezTo>
                <a:cubicBezTo>
                  <a:pt x="669844" y="387451"/>
                  <a:pt x="652066" y="410377"/>
                  <a:pt x="639287" y="435935"/>
                </a:cubicBezTo>
                <a:cubicBezTo>
                  <a:pt x="630751" y="453006"/>
                  <a:pt x="631518" y="475602"/>
                  <a:pt x="618022" y="489098"/>
                </a:cubicBezTo>
                <a:cubicBezTo>
                  <a:pt x="594380" y="512740"/>
                  <a:pt x="561315" y="524539"/>
                  <a:pt x="532962" y="542260"/>
                </a:cubicBezTo>
                <a:cubicBezTo>
                  <a:pt x="518785" y="563525"/>
                  <a:pt x="505767" y="585610"/>
                  <a:pt x="490432" y="606056"/>
                </a:cubicBezTo>
                <a:cubicBezTo>
                  <a:pt x="484417" y="614076"/>
                  <a:pt x="474727" y="618980"/>
                  <a:pt x="469166" y="627321"/>
                </a:cubicBezTo>
                <a:cubicBezTo>
                  <a:pt x="460374" y="640509"/>
                  <a:pt x="455765" y="656089"/>
                  <a:pt x="447901" y="669851"/>
                </a:cubicBezTo>
                <a:cubicBezTo>
                  <a:pt x="441561" y="680946"/>
                  <a:pt x="434063" y="691350"/>
                  <a:pt x="426636" y="701749"/>
                </a:cubicBezTo>
                <a:cubicBezTo>
                  <a:pt x="416336" y="716169"/>
                  <a:pt x="403345" y="728788"/>
                  <a:pt x="394739" y="744279"/>
                </a:cubicBezTo>
                <a:cubicBezTo>
                  <a:pt x="385470" y="760963"/>
                  <a:pt x="380562" y="779721"/>
                  <a:pt x="373473" y="797442"/>
                </a:cubicBezTo>
                <a:cubicBezTo>
                  <a:pt x="371662" y="808305"/>
                  <a:pt x="363381" y="935125"/>
                  <a:pt x="330943" y="967563"/>
                </a:cubicBezTo>
                <a:cubicBezTo>
                  <a:pt x="298849" y="999657"/>
                  <a:pt x="259486" y="1023567"/>
                  <a:pt x="224618" y="1052623"/>
                </a:cubicBezTo>
                <a:cubicBezTo>
                  <a:pt x="216917" y="1059041"/>
                  <a:pt x="210441" y="1066800"/>
                  <a:pt x="203352" y="1073888"/>
                </a:cubicBezTo>
                <a:cubicBezTo>
                  <a:pt x="185631" y="1070344"/>
                  <a:pt x="167057" y="1069743"/>
                  <a:pt x="150190" y="1063256"/>
                </a:cubicBezTo>
                <a:cubicBezTo>
                  <a:pt x="93166" y="1041324"/>
                  <a:pt x="75595" y="1027704"/>
                  <a:pt x="33232" y="999460"/>
                </a:cubicBezTo>
                <a:cubicBezTo>
                  <a:pt x="26143" y="981739"/>
                  <a:pt x="18668" y="964169"/>
                  <a:pt x="11966" y="946298"/>
                </a:cubicBezTo>
                <a:cubicBezTo>
                  <a:pt x="8031" y="935804"/>
                  <a:pt x="-3980" y="924268"/>
                  <a:pt x="1334" y="914400"/>
                </a:cubicBezTo>
                <a:cubicBezTo>
                  <a:pt x="22852" y="874437"/>
                  <a:pt x="47739" y="831862"/>
                  <a:pt x="86394" y="808074"/>
                </a:cubicBezTo>
                <a:cubicBezTo>
                  <a:pt x="143665" y="772830"/>
                  <a:pt x="230228" y="791827"/>
                  <a:pt x="277780" y="744279"/>
                </a:cubicBezTo>
                <a:lnTo>
                  <a:pt x="288413" y="733647"/>
                </a:ln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C2549FEC-F1E3-420F-901E-15A1806E9B55}"/>
              </a:ext>
            </a:extLst>
          </p:cNvPr>
          <p:cNvSpPr/>
          <p:nvPr/>
        </p:nvSpPr>
        <p:spPr>
          <a:xfrm>
            <a:off x="6451810" y="3587016"/>
            <a:ext cx="454813" cy="267473"/>
          </a:xfrm>
          <a:custGeom>
            <a:avLst/>
            <a:gdLst>
              <a:gd name="connsiteX0" fmla="*/ 18438 w 454813"/>
              <a:gd name="connsiteY0" fmla="*/ 1136 h 267473"/>
              <a:gd name="connsiteX1" fmla="*/ 53162 w 454813"/>
              <a:gd name="connsiteY1" fmla="*/ 47435 h 267473"/>
              <a:gd name="connsiteX2" fmla="*/ 58949 w 454813"/>
              <a:gd name="connsiteY2" fmla="*/ 64797 h 267473"/>
              <a:gd name="connsiteX3" fmla="*/ 70524 w 454813"/>
              <a:gd name="connsiteY3" fmla="*/ 87946 h 267473"/>
              <a:gd name="connsiteX4" fmla="*/ 87886 w 454813"/>
              <a:gd name="connsiteY4" fmla="*/ 99521 h 267473"/>
              <a:gd name="connsiteX5" fmla="*/ 111036 w 454813"/>
              <a:gd name="connsiteY5" fmla="*/ 134245 h 267473"/>
              <a:gd name="connsiteX6" fmla="*/ 116823 w 454813"/>
              <a:gd name="connsiteY6" fmla="*/ 151607 h 267473"/>
              <a:gd name="connsiteX7" fmla="*/ 273081 w 454813"/>
              <a:gd name="connsiteY7" fmla="*/ 134245 h 267473"/>
              <a:gd name="connsiteX8" fmla="*/ 365679 w 454813"/>
              <a:gd name="connsiteY8" fmla="*/ 151607 h 267473"/>
              <a:gd name="connsiteX9" fmla="*/ 400403 w 454813"/>
              <a:gd name="connsiteY9" fmla="*/ 168969 h 267473"/>
              <a:gd name="connsiteX10" fmla="*/ 435127 w 454813"/>
              <a:gd name="connsiteY10" fmla="*/ 226842 h 267473"/>
              <a:gd name="connsiteX11" fmla="*/ 435127 w 454813"/>
              <a:gd name="connsiteY11" fmla="*/ 261566 h 267473"/>
              <a:gd name="connsiteX12" fmla="*/ 400403 w 454813"/>
              <a:gd name="connsiteY12" fmla="*/ 226842 h 267473"/>
              <a:gd name="connsiteX13" fmla="*/ 377253 w 454813"/>
              <a:gd name="connsiteY13" fmla="*/ 192118 h 267473"/>
              <a:gd name="connsiteX14" fmla="*/ 371466 w 454813"/>
              <a:gd name="connsiteY14" fmla="*/ 174756 h 267473"/>
              <a:gd name="connsiteX15" fmla="*/ 354104 w 454813"/>
              <a:gd name="connsiteY15" fmla="*/ 145819 h 267473"/>
              <a:gd name="connsiteX16" fmla="*/ 330955 w 454813"/>
              <a:gd name="connsiteY16" fmla="*/ 53222 h 267473"/>
              <a:gd name="connsiteX17" fmla="*/ 325167 w 454813"/>
              <a:gd name="connsiteY17" fmla="*/ 30073 h 267473"/>
              <a:gd name="connsiteX18" fmla="*/ 319380 w 454813"/>
              <a:gd name="connsiteY18" fmla="*/ 12711 h 267473"/>
              <a:gd name="connsiteX19" fmla="*/ 296231 w 454813"/>
              <a:gd name="connsiteY19" fmla="*/ 6923 h 267473"/>
              <a:gd name="connsiteX20" fmla="*/ 18438 w 454813"/>
              <a:gd name="connsiteY20" fmla="*/ 1136 h 2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4813" h="267473">
                <a:moveTo>
                  <a:pt x="18438" y="1136"/>
                </a:moveTo>
                <a:cubicBezTo>
                  <a:pt x="-22074" y="7888"/>
                  <a:pt x="10811" y="-3387"/>
                  <a:pt x="53162" y="47435"/>
                </a:cubicBezTo>
                <a:cubicBezTo>
                  <a:pt x="57067" y="52121"/>
                  <a:pt x="56546" y="59190"/>
                  <a:pt x="58949" y="64797"/>
                </a:cubicBezTo>
                <a:cubicBezTo>
                  <a:pt x="62347" y="72727"/>
                  <a:pt x="65001" y="81318"/>
                  <a:pt x="70524" y="87946"/>
                </a:cubicBezTo>
                <a:cubicBezTo>
                  <a:pt x="74977" y="93289"/>
                  <a:pt x="82099" y="95663"/>
                  <a:pt x="87886" y="99521"/>
                </a:cubicBezTo>
                <a:cubicBezTo>
                  <a:pt x="101649" y="140807"/>
                  <a:pt x="82133" y="90890"/>
                  <a:pt x="111036" y="134245"/>
                </a:cubicBezTo>
                <a:cubicBezTo>
                  <a:pt x="114420" y="139321"/>
                  <a:pt x="114894" y="145820"/>
                  <a:pt x="116823" y="151607"/>
                </a:cubicBezTo>
                <a:cubicBezTo>
                  <a:pt x="156421" y="145515"/>
                  <a:pt x="233336" y="131595"/>
                  <a:pt x="273081" y="134245"/>
                </a:cubicBezTo>
                <a:cubicBezTo>
                  <a:pt x="304415" y="136334"/>
                  <a:pt x="334813" y="145820"/>
                  <a:pt x="365679" y="151607"/>
                </a:cubicBezTo>
                <a:cubicBezTo>
                  <a:pt x="377254" y="157394"/>
                  <a:pt x="390188" y="161024"/>
                  <a:pt x="400403" y="168969"/>
                </a:cubicBezTo>
                <a:cubicBezTo>
                  <a:pt x="413540" y="179187"/>
                  <a:pt x="429537" y="214729"/>
                  <a:pt x="435127" y="226842"/>
                </a:cubicBezTo>
                <a:cubicBezTo>
                  <a:pt x="456689" y="273560"/>
                  <a:pt x="465681" y="271752"/>
                  <a:pt x="435127" y="261566"/>
                </a:cubicBezTo>
                <a:cubicBezTo>
                  <a:pt x="397495" y="205119"/>
                  <a:pt x="457831" y="291448"/>
                  <a:pt x="400403" y="226842"/>
                </a:cubicBezTo>
                <a:cubicBezTo>
                  <a:pt x="391161" y="216445"/>
                  <a:pt x="377253" y="192118"/>
                  <a:pt x="377253" y="192118"/>
                </a:cubicBezTo>
                <a:cubicBezTo>
                  <a:pt x="375324" y="186331"/>
                  <a:pt x="374194" y="180212"/>
                  <a:pt x="371466" y="174756"/>
                </a:cubicBezTo>
                <a:cubicBezTo>
                  <a:pt x="366436" y="164695"/>
                  <a:pt x="357848" y="156426"/>
                  <a:pt x="354104" y="145819"/>
                </a:cubicBezTo>
                <a:cubicBezTo>
                  <a:pt x="354097" y="145798"/>
                  <a:pt x="336101" y="73806"/>
                  <a:pt x="330955" y="53222"/>
                </a:cubicBezTo>
                <a:cubicBezTo>
                  <a:pt x="329026" y="45506"/>
                  <a:pt x="327682" y="37619"/>
                  <a:pt x="325167" y="30073"/>
                </a:cubicBezTo>
                <a:cubicBezTo>
                  <a:pt x="323238" y="24286"/>
                  <a:pt x="324143" y="16522"/>
                  <a:pt x="319380" y="12711"/>
                </a:cubicBezTo>
                <a:cubicBezTo>
                  <a:pt x="313169" y="7742"/>
                  <a:pt x="303947" y="8852"/>
                  <a:pt x="296231" y="6923"/>
                </a:cubicBezTo>
                <a:cubicBezTo>
                  <a:pt x="113038" y="20493"/>
                  <a:pt x="58950" y="-5616"/>
                  <a:pt x="18438" y="1136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4CFD26-0F90-4945-BFD9-7CF5A9960AFC}"/>
              </a:ext>
            </a:extLst>
          </p:cNvPr>
          <p:cNvSpPr txBox="1"/>
          <p:nvPr/>
        </p:nvSpPr>
        <p:spPr>
          <a:xfrm>
            <a:off x="6476677" y="4508205"/>
            <a:ext cx="4784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2000" dirty="0"/>
              <a:t>Вега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9D11BB8-74E8-4BB1-A54E-1106F48DDCAA}"/>
              </a:ext>
            </a:extLst>
          </p:cNvPr>
          <p:cNvCxnSpPr/>
          <p:nvPr/>
        </p:nvCxnSpPr>
        <p:spPr>
          <a:xfrm flipV="1">
            <a:off x="6906623" y="3854489"/>
            <a:ext cx="0" cy="536758"/>
          </a:xfrm>
          <a:prstGeom prst="straightConnector1">
            <a:avLst/>
          </a:prstGeom>
          <a:solidFill>
            <a:srgbClr val="AE2C25"/>
          </a:solidFill>
          <a:ln w="38100">
            <a:solidFill>
              <a:schemeClr val="tx1"/>
            </a:solidFill>
            <a:miter lim="800000"/>
            <a:headEnd type="none" w="med" len="med"/>
            <a:tailEnd type="triangle"/>
          </a:ln>
        </p:spPr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F1B2553-2368-4F4C-ABB2-8DA9AF58BBF9}"/>
              </a:ext>
            </a:extLst>
          </p:cNvPr>
          <p:cNvCxnSpPr>
            <a:cxnSpLocks/>
          </p:cNvCxnSpPr>
          <p:nvPr/>
        </p:nvCxnSpPr>
        <p:spPr>
          <a:xfrm flipH="1" flipV="1">
            <a:off x="10366744" y="3014516"/>
            <a:ext cx="770084" cy="414484"/>
          </a:xfrm>
          <a:prstGeom prst="straightConnector1">
            <a:avLst/>
          </a:prstGeom>
          <a:solidFill>
            <a:srgbClr val="AE2C25"/>
          </a:solidFill>
          <a:ln w="38100">
            <a:solidFill>
              <a:schemeClr val="tx1"/>
            </a:solidFill>
            <a:miter lim="800000"/>
            <a:headEnd type="none" w="med" len="med"/>
            <a:tailEnd type="triangle"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D8611D-9D05-4E72-834E-8DAFDA4AC38C}"/>
              </a:ext>
            </a:extLst>
          </p:cNvPr>
          <p:cNvSpPr txBox="1"/>
          <p:nvPr/>
        </p:nvSpPr>
        <p:spPr>
          <a:xfrm>
            <a:off x="10366744" y="3501229"/>
            <a:ext cx="18510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2000" dirty="0"/>
              <a:t>Полярная звезда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E39F0F0-FC2F-4808-A2C7-DB3F22558195}"/>
              </a:ext>
            </a:extLst>
          </p:cNvPr>
          <p:cNvCxnSpPr/>
          <p:nvPr/>
        </p:nvCxnSpPr>
        <p:spPr>
          <a:xfrm>
            <a:off x="4742121" y="4231758"/>
            <a:ext cx="446567" cy="0"/>
          </a:xfrm>
          <a:prstGeom prst="line">
            <a:avLst/>
          </a:prstGeom>
          <a:solidFill>
            <a:srgbClr val="AE2C25"/>
          </a:solidFill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892BF3C-1883-49DC-B5A0-C9A83BD6DB58}"/>
              </a:ext>
            </a:extLst>
          </p:cNvPr>
          <p:cNvCxnSpPr>
            <a:cxnSpLocks/>
          </p:cNvCxnSpPr>
          <p:nvPr/>
        </p:nvCxnSpPr>
        <p:spPr>
          <a:xfrm>
            <a:off x="838200" y="2402958"/>
            <a:ext cx="4764272" cy="0"/>
          </a:xfrm>
          <a:prstGeom prst="line">
            <a:avLst/>
          </a:prstGeom>
          <a:solidFill>
            <a:srgbClr val="AE2C25"/>
          </a:solidFill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4CCB360-FB9D-4BF9-B9CF-728BB224F400}"/>
              </a:ext>
            </a:extLst>
          </p:cNvPr>
          <p:cNvCxnSpPr>
            <a:cxnSpLocks/>
          </p:cNvCxnSpPr>
          <p:nvPr/>
        </p:nvCxnSpPr>
        <p:spPr>
          <a:xfrm>
            <a:off x="838200" y="2626242"/>
            <a:ext cx="1873102" cy="0"/>
          </a:xfrm>
          <a:prstGeom prst="line">
            <a:avLst/>
          </a:prstGeom>
          <a:solidFill>
            <a:srgbClr val="AE2C25"/>
          </a:solidFill>
          <a:ln w="3810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1880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9F8FC-1C4F-4B26-ADC8-2B340EAAA026}"/>
              </a:ext>
            </a:extLst>
          </p:cNvPr>
          <p:cNvSpPr txBox="1"/>
          <p:nvPr/>
        </p:nvSpPr>
        <p:spPr>
          <a:xfrm>
            <a:off x="1040218" y="24467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kern="0" dirty="0">
                <a:solidFill>
                  <a:prstClr val="black"/>
                </a:solidFill>
                <a:ea typeface="Calibri" panose="020F0502020204030204" pitchFamily="34" charset="0"/>
              </a:rPr>
              <a:t>7.</a:t>
            </a: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 Применяю в жизни 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952DAA-4A21-460A-84CE-BD95D521F0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0353" y="2240079"/>
            <a:ext cx="6274028" cy="41826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665C2-E377-444D-8E61-7F6C5484D11E}"/>
              </a:ext>
            </a:extLst>
          </p:cNvPr>
          <p:cNvSpPr txBox="1"/>
          <p:nvPr/>
        </p:nvSpPr>
        <p:spPr>
          <a:xfrm>
            <a:off x="768201" y="1029509"/>
            <a:ext cx="9534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Почему звёзды н видны днём</a:t>
            </a:r>
          </a:p>
          <a:p>
            <a:r>
              <a:rPr lang="ru-RU" sz="2400" dirty="0"/>
              <a:t>Огонёк горящей спички или фонарик виден ночью за километр. Днём же горящая спичка или фонарик не заметна с большого расстояния.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1402926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13AD-9AA1-4A41-AE9D-AD8AD8194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169183"/>
            <a:ext cx="10515600" cy="52322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+mn-lt"/>
              </a:rPr>
              <a:t>13. Расскажу о результатах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03CFD-DEC2-442E-AF87-B6C815F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6" y="1066256"/>
            <a:ext cx="4657060" cy="954107"/>
          </a:xfrm>
          <a:solidFill>
            <a:srgbClr val="FFFFCC"/>
          </a:solidFill>
        </p:spPr>
        <p:txBody>
          <a:bodyPr/>
          <a:lstStyle/>
          <a:p>
            <a:pPr>
              <a:buFontTx/>
              <a:buChar char="-"/>
            </a:pPr>
            <a:r>
              <a:rPr lang="ru-RU" sz="2400" dirty="0"/>
              <a:t> Что мы сегодня узнали и чему научились?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8CA673-9A17-4F40-AFD9-73BF0CEF8CDB}"/>
              </a:ext>
            </a:extLst>
          </p:cNvPr>
          <p:cNvSpPr/>
          <p:nvPr/>
        </p:nvSpPr>
        <p:spPr>
          <a:xfrm>
            <a:off x="5181599" y="1127812"/>
            <a:ext cx="6803565" cy="1569660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Вид звёздного неба непрерывно изменяется.  Мы поняли, что причина этого – вращение Земли. Мы научились находить Полярную звезду – направление на север. </a:t>
            </a:r>
            <a:endParaRPr lang="ru-RU" sz="40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072BDBB-B52D-4EF2-921B-D5E9ECF6AC2B}"/>
              </a:ext>
            </a:extLst>
          </p:cNvPr>
          <p:cNvSpPr txBox="1">
            <a:spLocks/>
          </p:cNvSpPr>
          <p:nvPr/>
        </p:nvSpPr>
        <p:spPr>
          <a:xfrm>
            <a:off x="424543" y="325332"/>
            <a:ext cx="10515600" cy="52322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8. Расскажу о результатах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8F8B3F-B036-4635-99B0-8F86758B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56" y="4160529"/>
            <a:ext cx="2946774" cy="22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5B6263-F6F9-4B23-A1C1-4458588C71F8}"/>
              </a:ext>
            </a:extLst>
          </p:cNvPr>
          <p:cNvSpPr/>
          <p:nvPr/>
        </p:nvSpPr>
        <p:spPr>
          <a:xfrm>
            <a:off x="206836" y="4867842"/>
            <a:ext cx="5293180" cy="52322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ru-RU" sz="2800" dirty="0"/>
              <a:t>- Что вам понравилось на уроке?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B77621F-D016-4ACA-AC70-E3B340D8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4" y="4279214"/>
            <a:ext cx="2955851" cy="221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3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9F8FC-1C4F-4B26-ADC8-2B340EAAA026}"/>
              </a:ext>
            </a:extLst>
          </p:cNvPr>
          <p:cNvSpPr txBox="1"/>
          <p:nvPr/>
        </p:nvSpPr>
        <p:spPr>
          <a:xfrm>
            <a:off x="1040218" y="244679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Используемые материалы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64805-A6BE-4E9E-881B-E2431D328B73}"/>
              </a:ext>
            </a:extLst>
          </p:cNvPr>
          <p:cNvSpPr txBox="1"/>
          <p:nvPr/>
        </p:nvSpPr>
        <p:spPr>
          <a:xfrm>
            <a:off x="853262" y="1362096"/>
            <a:ext cx="8339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https://ds05.infourok.ru/uploads/ex/0d90/000ba64f-cd8c9d84/img3.jpg</a:t>
            </a:r>
            <a:endParaRPr lang="ru-RU" dirty="0"/>
          </a:p>
          <a:p>
            <a:r>
              <a:rPr lang="en-US" dirty="0">
                <a:hlinkClick r:id="rId8"/>
              </a:rPr>
              <a:t>https://potokmedia.ru/wp-content/uploads/2021/01/scale_1200-7.jpg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92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79D8D65-1494-4B5B-A6B0-0924DFEE6A6A}"/>
              </a:ext>
            </a:extLst>
          </p:cNvPr>
          <p:cNvSpPr txBox="1">
            <a:spLocks/>
          </p:cNvSpPr>
          <p:nvPr/>
        </p:nvSpPr>
        <p:spPr>
          <a:xfrm>
            <a:off x="838200" y="223611"/>
            <a:ext cx="10515600" cy="802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1. Вспоминаем то, что знаем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5440FC8-F314-4CBD-BCE5-5D4578291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C623B1-CCE6-43F1-8040-FD0D8472C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3" y="1205099"/>
            <a:ext cx="4572000" cy="2571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46613B-F77C-4163-9DCE-FE71DB4D0E36}"/>
              </a:ext>
            </a:extLst>
          </p:cNvPr>
          <p:cNvSpPr txBox="1"/>
          <p:nvPr/>
        </p:nvSpPr>
        <p:spPr>
          <a:xfrm>
            <a:off x="5202865" y="1359733"/>
            <a:ext cx="6800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Что вы знаете о звездах и планетах, созвездиях?</a:t>
            </a:r>
          </a:p>
          <a:p>
            <a:r>
              <a:rPr lang="ru-RU" sz="2400" dirty="0"/>
              <a:t>Что такое земная ось?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C59EC4-33C0-4FF6-A7FA-FE92A7B31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865" y="2190730"/>
            <a:ext cx="4720857" cy="2655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056033-24F7-4CB5-A10B-D614074CB6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433" y="3911269"/>
            <a:ext cx="4204232" cy="27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1198EA-1D0D-4F2F-9830-20E17368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0"/>
            <a:ext cx="6901849" cy="82292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2. Не могу понять и объяснить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EFC5D11-05E6-4353-A9AD-2C201DB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2" y="4623395"/>
            <a:ext cx="881602" cy="7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087B3A-7A6D-40BC-9DA0-FC034B6E6251}"/>
              </a:ext>
            </a:extLst>
          </p:cNvPr>
          <p:cNvSpPr txBox="1"/>
          <p:nvPr/>
        </p:nvSpPr>
        <p:spPr>
          <a:xfrm>
            <a:off x="1127878" y="4652871"/>
            <a:ext cx="727184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Правда ли, что соседние звезды в созвездии ближе друг к другу, чем звезды других созвездий? 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4795F9-85AD-46F3-9EF5-E45FD4A0F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175" y="1089386"/>
            <a:ext cx="8953500" cy="3028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F4E5C-44C9-407F-9CDB-5255EEB5C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4675" y="1266493"/>
            <a:ext cx="2238772" cy="31359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17C610-9CAC-4FA2-965D-7FCE2FAEADEC}"/>
              </a:ext>
            </a:extLst>
          </p:cNvPr>
          <p:cNvSpPr txBox="1"/>
          <p:nvPr/>
        </p:nvSpPr>
        <p:spPr>
          <a:xfrm>
            <a:off x="9603686" y="4422038"/>
            <a:ext cx="2470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242021"/>
                </a:solidFill>
                <a:effectLst/>
                <a:latin typeface="PragmaticaCSanPin-Regular-Identity-H"/>
              </a:rPr>
              <a:t>Созвездия: а — Льва; </a:t>
            </a:r>
          </a:p>
          <a:p>
            <a:r>
              <a:rPr lang="ru-RU" sz="1800" b="0" i="0" dirty="0">
                <a:solidFill>
                  <a:srgbClr val="242021"/>
                </a:solidFill>
                <a:effectLst/>
                <a:latin typeface="PragmaticaCSanPin-Regular-Identity-H"/>
              </a:rPr>
              <a:t>б — Скорпиона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60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77734" y="153533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3. Ищу решение сам или с друзьями. </a:t>
            </a:r>
            <a:endParaRPr kumimoji="0" lang="ru-RU" sz="360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B6E70-528D-4F3F-9EF6-DD71157CD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33" y="1233820"/>
            <a:ext cx="8533120" cy="3294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0812F8-CA72-48EF-8643-99BB1CFA18BD}"/>
              </a:ext>
            </a:extLst>
          </p:cNvPr>
          <p:cNvSpPr txBox="1"/>
          <p:nvPr/>
        </p:nvSpPr>
        <p:spPr>
          <a:xfrm>
            <a:off x="271534" y="4728356"/>
            <a:ext cx="5576374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/>
              <a:t>— Красный и зелёный ближе друг к другу, чем синий и чёрный, — оценила расстояния Катя.</a:t>
            </a:r>
          </a:p>
          <a:p>
            <a:r>
              <a:rPr lang="ru-RU" sz="2200" dirty="0"/>
              <a:t>— А теперь встань и посмотри на стол сверху — сказал дедушка.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CD51FF-C749-40F7-ABD6-621F68C09A46}"/>
              </a:ext>
            </a:extLst>
          </p:cNvPr>
          <p:cNvSpPr txBox="1"/>
          <p:nvPr/>
        </p:nvSpPr>
        <p:spPr>
          <a:xfrm>
            <a:off x="6096000" y="4656619"/>
            <a:ext cx="6096000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dirty="0"/>
              <a:t>— Правда! — воскликнула Катя. Расположенные далеко кубики кажутся расположенными рядом.</a:t>
            </a:r>
          </a:p>
          <a:p>
            <a:r>
              <a:rPr lang="ru-RU" sz="2200" dirty="0"/>
              <a:t>— Звёзды как кубики — кажется, что они рядом, а на самом деле далеко друг от друга, — сказал дед.</a:t>
            </a:r>
          </a:p>
        </p:txBody>
      </p:sp>
    </p:spTree>
    <p:extLst>
      <p:ext uri="{BB962C8B-B14F-4D97-AF65-F5344CB8AC3E}">
        <p14:creationId xmlns:p14="http://schemas.microsoft.com/office/powerpoint/2010/main" val="390018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35702" y="6384823"/>
            <a:ext cx="8857911" cy="288000"/>
          </a:xfrm>
        </p:spPr>
        <p:txBody>
          <a:bodyPr/>
          <a:lstStyle/>
          <a:p>
            <a:r>
              <a:rPr lang="ru-RU" sz="2400" dirty="0"/>
              <a:t>Желтым цветом обозначены Малая и Большая медведицы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1198EA-1D0D-4F2F-9830-20E17368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0"/>
            <a:ext cx="6901849" cy="82292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+mn-lt"/>
              </a:rPr>
              <a:t>4. Не могу понять и объяснить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EFC5D11-05E6-4353-A9AD-2C201DB5D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5" y="2215467"/>
            <a:ext cx="881602" cy="70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087B3A-7A6D-40BC-9DA0-FC034B6E6251}"/>
              </a:ext>
            </a:extLst>
          </p:cNvPr>
          <p:cNvSpPr txBox="1"/>
          <p:nvPr/>
        </p:nvSpPr>
        <p:spPr>
          <a:xfrm>
            <a:off x="1310463" y="2459084"/>
            <a:ext cx="9898085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 чем связано движение звёзд? Как же тогда находить звезды на небе, используя карту звездного неба? 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03F786-2B12-4179-804A-F3612F76CEAB}"/>
              </a:ext>
            </a:extLst>
          </p:cNvPr>
          <p:cNvSpPr txBox="1"/>
          <p:nvPr/>
        </p:nvSpPr>
        <p:spPr>
          <a:xfrm>
            <a:off x="1310463" y="1203400"/>
            <a:ext cx="9800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 сравнивать положение звезд с положением какого-нибудь неподвижного наземного ориентира — высокого дома, дерева или мачты, то в течение ночи можно заметить, что звезды смещаются. 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9A5DFD-CDC0-4570-A02A-3AD0DF3BAC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1982" y="3323971"/>
            <a:ext cx="8696325" cy="30861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712D002-8983-4403-AA67-D2649CC0A72D}"/>
              </a:ext>
            </a:extLst>
          </p:cNvPr>
          <p:cNvSpPr/>
          <p:nvPr/>
        </p:nvSpPr>
        <p:spPr>
          <a:xfrm rot="3464957">
            <a:off x="3269026" y="4239865"/>
            <a:ext cx="881602" cy="40974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6276C61-04E3-4ACB-8876-966EE385E65B}"/>
              </a:ext>
            </a:extLst>
          </p:cNvPr>
          <p:cNvSpPr/>
          <p:nvPr/>
        </p:nvSpPr>
        <p:spPr>
          <a:xfrm>
            <a:off x="7883719" y="4662552"/>
            <a:ext cx="881602" cy="40974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FA19C75-3105-4F30-AC0A-2C5983433D21}"/>
              </a:ext>
            </a:extLst>
          </p:cNvPr>
          <p:cNvSpPr/>
          <p:nvPr/>
        </p:nvSpPr>
        <p:spPr>
          <a:xfrm rot="1970564">
            <a:off x="8655754" y="4002585"/>
            <a:ext cx="1263807" cy="45972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C713821-8CFB-4A02-95AF-97EBE64CB048}"/>
              </a:ext>
            </a:extLst>
          </p:cNvPr>
          <p:cNvSpPr/>
          <p:nvPr/>
        </p:nvSpPr>
        <p:spPr>
          <a:xfrm rot="5603159">
            <a:off x="1975605" y="3914834"/>
            <a:ext cx="1263807" cy="45972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ru-RU" sz="1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77734" y="153533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</a:t>
            </a: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.1. Ищу решение сам или с друзьями. </a:t>
            </a:r>
            <a:endParaRPr kumimoji="0" lang="ru-RU" sz="360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5E349-DCB3-4AB3-AE92-C71E62C72CBC}"/>
              </a:ext>
            </a:extLst>
          </p:cNvPr>
          <p:cNvSpPr txBox="1"/>
          <p:nvPr/>
        </p:nvSpPr>
        <p:spPr>
          <a:xfrm>
            <a:off x="1854939" y="1076863"/>
            <a:ext cx="7780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ответ верный?: </a:t>
            </a:r>
          </a:p>
          <a:p>
            <a:pPr marL="342900" indent="-342900"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Звёздное небо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вращается вокруг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Земли. </a:t>
            </a:r>
          </a:p>
          <a:p>
            <a:pPr marL="342900" indent="-342900"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Звездное небо меняется из-за движения Земли.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81243-C04F-42B4-9172-F9B4F09D6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401" y="2399128"/>
            <a:ext cx="93154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3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2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A7C2DC5-1FBE-4A3D-890F-CD45551067A2}"/>
              </a:ext>
            </a:extLst>
          </p:cNvPr>
          <p:cNvSpPr txBox="1">
            <a:spLocks/>
          </p:cNvSpPr>
          <p:nvPr/>
        </p:nvSpPr>
        <p:spPr>
          <a:xfrm>
            <a:off x="277734" y="153533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5.2. Ищу решение сам или с друзьями. </a:t>
            </a:r>
            <a:endParaRPr kumimoji="0" lang="ru-RU" sz="360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A750D-D19E-48DA-9427-6B544977C154}"/>
              </a:ext>
            </a:extLst>
          </p:cNvPr>
          <p:cNvSpPr txBox="1"/>
          <p:nvPr/>
        </p:nvSpPr>
        <p:spPr>
          <a:xfrm>
            <a:off x="277734" y="1068586"/>
            <a:ext cx="10854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Вот как дедушка пояснил изменение положения звёзд на небе.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взял лист бумаги, нарисовал на нём круг, квадрат и крест, прикладывал лист к классной доске и постепенно перемещал его по большой дуге от нижнего левого края доски к верху доски, а потом к нижнему правому краю. </a:t>
            </a:r>
            <a:endParaRPr lang="ru-RU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78FBB3-9A8F-42AA-806E-B52DDB08FAB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2449668"/>
            <a:ext cx="4580130" cy="4088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6DE84E-FB33-49F3-9FB2-3F10C0B08E21}"/>
              </a:ext>
            </a:extLst>
          </p:cNvPr>
          <p:cNvSpPr txBox="1"/>
          <p:nvPr/>
        </p:nvSpPr>
        <p:spPr>
          <a:xfrm>
            <a:off x="4763388" y="2789735"/>
            <a:ext cx="709417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происходило с фигурами?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какая фигура была выше? 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Когда две фигуры оказывались на одном уровне?</a:t>
            </a:r>
          </a:p>
          <a:p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Изменялась ли высота фигур друг относительно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друга? </a:t>
            </a:r>
          </a:p>
          <a:p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Менялось ли расстояние между ними?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3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83974BC-097E-4116-8439-1D8A19F5C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50C922-D2A9-49B8-9958-49E5FA2DBF71}"/>
              </a:ext>
            </a:extLst>
          </p:cNvPr>
          <p:cNvSpPr txBox="1">
            <a:spLocks/>
          </p:cNvSpPr>
          <p:nvPr/>
        </p:nvSpPr>
        <p:spPr>
          <a:xfrm>
            <a:off x="277734" y="153533"/>
            <a:ext cx="11793459" cy="80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5.3. Ищу решение сам или с друзьями. </a:t>
            </a:r>
            <a:endParaRPr kumimoji="0" lang="ru-RU" sz="3600" i="0" u="none" strike="sng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DC4C4-8FE7-444E-91C0-217D6622B1DB}"/>
              </a:ext>
            </a:extLst>
          </p:cNvPr>
          <p:cNvSpPr txBox="1"/>
          <p:nvPr/>
        </p:nvSpPr>
        <p:spPr>
          <a:xfrm>
            <a:off x="368292" y="1170985"/>
            <a:ext cx="11702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Ориентируемся по Полярной звезде. Она всегда показывает направление на север.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5EA012-8B4C-48B1-9B44-0408EB21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71" y="1762096"/>
            <a:ext cx="7009625" cy="45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8CCDA12-9AD2-47FD-A264-D3AE3CD33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A829-07AA-4018-8E52-E054714F1522}"/>
              </a:ext>
            </a:extLst>
          </p:cNvPr>
          <p:cNvSpPr txBox="1"/>
          <p:nvPr/>
        </p:nvSpPr>
        <p:spPr>
          <a:xfrm>
            <a:off x="838200" y="182157"/>
            <a:ext cx="9528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6. Я тренируюсь. Задание с самопроверкой.</a:t>
            </a:r>
            <a:endParaRPr kumimoji="0" lang="ru-RU" sz="3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5BE19-3E55-4860-BF9D-380E7CF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8" y="1016850"/>
            <a:ext cx="5718238" cy="2045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C51BD-13CE-4B5A-993B-6B13B6CF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8" y="3429000"/>
            <a:ext cx="5718238" cy="18912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A88DE-75CA-4857-BA91-CAE0577A1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17782"/>
            <a:ext cx="5523659" cy="49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74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pqmRfjJbWgNnvR_5.9o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502</Words>
  <Application>Microsoft Office PowerPoint</Application>
  <PresentationFormat>Широкоэкранный</PresentationFormat>
  <Paragraphs>55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Open Sans Light</vt:lpstr>
      <vt:lpstr>PragmaticaCSanPin-Regular-Identity-H</vt:lpstr>
      <vt:lpstr>Times New Roman</vt:lpstr>
      <vt:lpstr>Wingdings</vt:lpstr>
      <vt:lpstr>Тема Office</vt:lpstr>
      <vt:lpstr>Drofa</vt:lpstr>
      <vt:lpstr>Слайд think-cell</vt:lpstr>
      <vt:lpstr>Презентация PowerPoint</vt:lpstr>
      <vt:lpstr>Презентация PowerPoint</vt:lpstr>
      <vt:lpstr>2. Не могу понять и объяснить </vt:lpstr>
      <vt:lpstr>Презентация PowerPoint</vt:lpstr>
      <vt:lpstr>4. Не могу понять и объяснить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13. Расскажу о результатах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Вахрушев Александр</dc:creator>
  <cp:lastModifiedBy>Вахрушев Александр</cp:lastModifiedBy>
  <cp:revision>23</cp:revision>
  <dcterms:created xsi:type="dcterms:W3CDTF">2021-08-08T10:16:20Z</dcterms:created>
  <dcterms:modified xsi:type="dcterms:W3CDTF">2021-08-16T10:20:09Z</dcterms:modified>
</cp:coreProperties>
</file>