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4" r:id="rId5"/>
    <p:sldId id="275" r:id="rId6"/>
    <p:sldId id="259" r:id="rId7"/>
    <p:sldId id="276" r:id="rId8"/>
    <p:sldId id="262" r:id="rId9"/>
    <p:sldId id="277" r:id="rId10"/>
    <p:sldId id="261" r:id="rId11"/>
    <p:sldId id="278" r:id="rId12"/>
    <p:sldId id="265" r:id="rId13"/>
    <p:sldId id="279" r:id="rId14"/>
    <p:sldId id="263" r:id="rId15"/>
    <p:sldId id="264" r:id="rId16"/>
    <p:sldId id="280" r:id="rId17"/>
    <p:sldId id="266" r:id="rId18"/>
    <p:sldId id="281" r:id="rId19"/>
    <p:sldId id="267" r:id="rId20"/>
    <p:sldId id="282" r:id="rId21"/>
    <p:sldId id="269" r:id="rId22"/>
    <p:sldId id="268" r:id="rId23"/>
    <p:sldId id="270" r:id="rId24"/>
    <p:sldId id="283" r:id="rId25"/>
    <p:sldId id="271" r:id="rId26"/>
    <p:sldId id="284" r:id="rId27"/>
    <p:sldId id="272" r:id="rId28"/>
    <p:sldId id="273" r:id="rId29"/>
    <p:sldId id="285" r:id="rId30"/>
    <p:sldId id="286" r:id="rId31"/>
    <p:sldId id="25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A47C7-095E-4D99-AA15-3BD6831AA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567338-8BB5-4201-A150-EB3B2992C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5FEB3-F194-4276-B504-B0DB1958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FB698-0C52-4A79-85B1-A374F6E2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57B76-7D5D-4727-8E54-CDA56A21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3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94287-96B4-42F9-974D-3E25FBD8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287DC9-1261-4FAE-93D0-A7A348EBF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9354A-5904-49D0-BB98-8A22C103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1B42F-FF6F-4110-8894-FB89C03D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A6E5E-D625-480F-A734-2F3FAACC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7FF187-0513-4AA1-BF91-5A90E2EC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0223E-064D-4A82-A545-71B054433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1B1ABC-4D79-47C7-9571-557498EC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81FE3-86DE-4728-8802-12B0FC26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ABEB8-55EA-4413-AD8F-7A175F7C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0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ECCDE-4351-41B6-AE3A-EEAD2C17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78EE6-6941-4D75-A15E-17440C5CB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2392D8-01AA-48BA-A83E-6951EB44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7B50-A7F6-4A46-B39C-E06A7C67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1C18B-167C-4ED7-A09B-B3F85DE6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A4BB0-C778-409C-B2ED-6A6B33D6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8AAAA6-1CB8-4859-879D-119EA4347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A400A9-F159-4DA9-B927-29DF214C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FDCEB2-AC4A-4CA7-BAA2-3B514EF4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DC08BA-B757-4CB4-8AFE-A4072F13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6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C49F2-70B1-4D81-BD98-0C1D546C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5F6EB-6288-4D6C-875F-34A5E2894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30F3A-5921-416E-BAE1-F0B9B8949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46265A-7D9E-4093-99A9-27C371C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4810B4-5756-4475-92AF-53D84D24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9D9E74-EEE8-4896-A35D-A6077E90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7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4DEA4-8903-4854-9DF4-8E675142C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3C9A8-D238-4564-9513-AB3282191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295CD4-F61B-4B32-BA98-389C1DCF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38F2EB-63B0-4415-A259-95B73B621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57E8EF-9CF6-4581-8812-CF255C538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CF22CB-1EED-4660-884E-4CBB00E2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DCB06D-275F-48F9-9144-5DA1FEB0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B35210-DE19-4CBA-AC81-2528283D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9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8325B-95FF-4704-B82D-6F8E44F0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68713E-90D7-49F5-AD1A-033E47ED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06D24F-9481-406B-959E-262858F2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403483-6828-4DBC-B0E8-2F63028A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35EAA1-BF5A-4DA8-A130-EA724796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596315-4B20-40D3-AA1B-55ADD4F9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DA9DA1-9846-42B4-9D7A-B6711F18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4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3A8F4-D15A-4D93-AC95-0415F9B8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360F2-1F8C-4A2C-8DB8-EBE6892A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233A4A-1AF8-4585-9D85-19B52F6C9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594D92-80F9-4838-A402-DC1A29931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7FF5B0-F7CD-47A2-BDCB-CF357116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C4103-1D57-4ABA-A021-A5BC48ACC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3C927-20CB-403C-810D-BBFEE6A6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2F909-2125-42A5-A179-7A5188A6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EFEEF2-0B6C-4215-951D-E76AF3B3B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6D2237-D5ED-45DE-B99E-B08FBBC7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36B6D-7DA1-4865-92F7-1F85D9DA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FB85D3-530A-4ADC-AC4F-808F86E01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9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BD56D-931B-47A0-BC02-201EBFE0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D4D3D2-AF7A-48C0-AD2F-B10E32887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C6847-35F6-4A53-B130-5238B8ACE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0C6EC-00D3-4B55-98A6-5F89C6442400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69813E-2F0B-48B4-BA15-0B16138CE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37C8B-BE45-4F25-A0D9-7E7B4913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DB7BD-E10E-4836-93ED-0C08B85BC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keramklinker.ru/upload/iblock/5ae/krasn_korich.jpg" TargetMode="External"/><Relationship Id="rId13" Type="http://schemas.openxmlformats.org/officeDocument/2006/relationships/hyperlink" Target="https://ukrainianwall.com/images/2019/10/16/NOLRI9ccwWTKr52UaFJWsc3CoLwuMFzAmYqYehSc.jpeg" TargetMode="External"/><Relationship Id="rId3" Type="http://schemas.openxmlformats.org/officeDocument/2006/relationships/hyperlink" Target="https://avatars.mds.yandex.net/get-mpic/3986581/img_id9161205856459115215.png/orig" TargetMode="External"/><Relationship Id="rId7" Type="http://schemas.openxmlformats.org/officeDocument/2006/relationships/hyperlink" Target="https://images.ru.prom.st/362270583_w640_h640_stol-valensiya-12a.jpg" TargetMode="External"/><Relationship Id="rId12" Type="http://schemas.openxmlformats.org/officeDocument/2006/relationships/hyperlink" Target="https://ds05.infourok.ru/uploads/ex/0c82/00101211-9285b4ef/img3.jpg" TargetMode="External"/><Relationship Id="rId17" Type="http://schemas.openxmlformats.org/officeDocument/2006/relationships/hyperlink" Target="https://papik.pro/uploads/posts/2021-01/1611892401_39-p-risunok-loshad-40.jpg" TargetMode="External"/><Relationship Id="rId2" Type="http://schemas.openxmlformats.org/officeDocument/2006/relationships/hyperlink" Target="https://img2.freepng.ru/20180430/qwe/kisspng-tree-squirrel-eastern-chipmunk-siberian-chipmunk-r-a-squirrel-5ae6a8eb970b98.3850268915250659636187.jpg" TargetMode="External"/><Relationship Id="rId16" Type="http://schemas.openxmlformats.org/officeDocument/2006/relationships/hyperlink" Target="https://i.pinimg.com/736x/41/a1/be/41a1becc67529673204b6d522667869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myaivera.ru/wp-content/uploads/2019/11/hitrye-voprosy-dlya-detej_1.jpg" TargetMode="External"/><Relationship Id="rId11" Type="http://schemas.openxmlformats.org/officeDocument/2006/relationships/hyperlink" Target="https://skidka-msk.ru/images/prodacts/sourse/81590/81590149_voda-pitevaya-shishkin-les-negazirovannaya-5-l.jpg" TargetMode="External"/><Relationship Id="rId5" Type="http://schemas.openxmlformats.org/officeDocument/2006/relationships/hyperlink" Target="https://www.eradetstva.ru/products_pictures/average/n_g_elka_ukrash_shary_banty_cvety_busy_na_penyke_25sm_4cv-56366-00.jpg" TargetMode="External"/><Relationship Id="rId15" Type="http://schemas.openxmlformats.org/officeDocument/2006/relationships/hyperlink" Target="https://pickimage.ru/wp-content/uploads/images/detskie/veterinarianprofession/veterinar2.jpg" TargetMode="External"/><Relationship Id="rId10" Type="http://schemas.openxmlformats.org/officeDocument/2006/relationships/hyperlink" Target="https://www.kidzblog.ru/wp-content/uploads/2020/04/1-29.jpg" TargetMode="External"/><Relationship Id="rId4" Type="http://schemas.openxmlformats.org/officeDocument/2006/relationships/hyperlink" Target="https://a.allegroimg.com/original/03e3e3/b329c8534f98bcfd2c81c164849a/Teczowy-sweter-damski-z-golfem-oversize-retro" TargetMode="External"/><Relationship Id="rId9" Type="http://schemas.openxmlformats.org/officeDocument/2006/relationships/hyperlink" Target="https://img2.freepng.ru/20180409/atw/kisspng-hand-computer-icons-encapsulated-postscript-clip-a-arm-5acb3560f11e69.6123876015232669129876.jpg" TargetMode="External"/><Relationship Id="rId14" Type="http://schemas.openxmlformats.org/officeDocument/2006/relationships/hyperlink" Target="https://wikids.ru/slides/DZRBo1FiDk6IMMfuFMu2ZSHcFlDP02SB.pptx/26faea58c17f7eb2d0cb143c5fb740791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0319A0B-2BF7-4184-AB7F-1051464AC8AE}"/>
              </a:ext>
            </a:extLst>
          </p:cNvPr>
          <p:cNvSpPr txBox="1">
            <a:spLocks/>
          </p:cNvSpPr>
          <p:nvPr/>
        </p:nvSpPr>
        <p:spPr>
          <a:xfrm>
            <a:off x="1343246" y="106325"/>
            <a:ext cx="9144000" cy="89313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Урок 1. Природа вокруг нас</a:t>
            </a: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88F8328-8F6E-48C5-ADED-2CF47F9F9A8A}"/>
              </a:ext>
            </a:extLst>
          </p:cNvPr>
          <p:cNvSpPr txBox="1">
            <a:spLocks/>
          </p:cNvSpPr>
          <p:nvPr/>
        </p:nvSpPr>
        <p:spPr>
          <a:xfrm>
            <a:off x="1343246" y="867143"/>
            <a:ext cx="9144000" cy="67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/>
              <a:t>Предмет Окружающий мир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C134A08-DDEF-493B-A536-CB3113C93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81" y="1675218"/>
            <a:ext cx="7028565" cy="46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7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06D64E-ECFC-45E7-94ED-1B1F62C7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37" y="775939"/>
            <a:ext cx="10379812" cy="388537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Тренируюсь. Задание с самопроверкой</a:t>
            </a:r>
          </a:p>
        </p:txBody>
      </p:sp>
    </p:spTree>
    <p:extLst>
      <p:ext uri="{BB962C8B-B14F-4D97-AF65-F5344CB8AC3E}">
        <p14:creationId xmlns:p14="http://schemas.microsoft.com/office/powerpoint/2010/main" val="423638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06D64E-ECFC-45E7-94ED-1B1F62C7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37" y="775939"/>
            <a:ext cx="10379812" cy="388537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Тренируюсь. Задание с самопроверкой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63844-EC65-4807-B492-DCBB98922CB9}"/>
              </a:ext>
            </a:extLst>
          </p:cNvPr>
          <p:cNvSpPr txBox="1"/>
          <p:nvPr/>
        </p:nvSpPr>
        <p:spPr>
          <a:xfrm>
            <a:off x="995247" y="4831760"/>
            <a:ext cx="99664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Горшок и кирпич из глины, корзина из прутьев, а веник из соломы. Черенок лопаты сделана из дерева, а штык лопаты из железа. Бумага сделана из древесины, кувшин из стекла, а стекло из песка и соды. Из каких волокон сделана футболка из рисунка установить нельзя.</a:t>
            </a:r>
          </a:p>
        </p:txBody>
      </p:sp>
    </p:spTree>
    <p:extLst>
      <p:ext uri="{BB962C8B-B14F-4D97-AF65-F5344CB8AC3E}">
        <p14:creationId xmlns:p14="http://schemas.microsoft.com/office/powerpoint/2010/main" val="55671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Тренируюсь. Задание с проверкой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29965-3525-44B5-A2F3-8914531F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65" y="3168340"/>
            <a:ext cx="9124950" cy="3086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5EC5C0-AD01-42EB-88A9-81C05720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01" y="823447"/>
            <a:ext cx="75819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Тренируюсь. Задание с проверкой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29965-3525-44B5-A2F3-8914531F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65" y="3168340"/>
            <a:ext cx="9124950" cy="3086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5EC5C0-AD01-42EB-88A9-81C05720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01" y="823447"/>
            <a:ext cx="7581900" cy="3714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31AAFB-3301-4732-A98F-3FA69A5D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355" y="1674657"/>
            <a:ext cx="8201025" cy="676275"/>
          </a:xfrm>
          <a:prstGeom prst="rect">
            <a:avLst/>
          </a:prstGeom>
        </p:spPr>
      </p:pic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C6A3E95C-F460-4F9F-81AF-F5CAA81003DB}"/>
              </a:ext>
            </a:extLst>
          </p:cNvPr>
          <p:cNvSpPr/>
          <p:nvPr/>
        </p:nvSpPr>
        <p:spPr>
          <a:xfrm>
            <a:off x="924153" y="4025590"/>
            <a:ext cx="3514032" cy="1784246"/>
          </a:xfrm>
          <a:custGeom>
            <a:avLst/>
            <a:gdLst>
              <a:gd name="connsiteX0" fmla="*/ 425145 w 3514032"/>
              <a:gd name="connsiteY0" fmla="*/ 390293 h 1784246"/>
              <a:gd name="connsiteX1" fmla="*/ 503203 w 3514032"/>
              <a:gd name="connsiteY1" fmla="*/ 301083 h 1784246"/>
              <a:gd name="connsiteX2" fmla="*/ 703925 w 3514032"/>
              <a:gd name="connsiteY2" fmla="*/ 156117 h 1784246"/>
              <a:gd name="connsiteX3" fmla="*/ 748530 w 3514032"/>
              <a:gd name="connsiteY3" fmla="*/ 133815 h 1784246"/>
              <a:gd name="connsiteX4" fmla="*/ 781984 w 3514032"/>
              <a:gd name="connsiteY4" fmla="*/ 100361 h 1784246"/>
              <a:gd name="connsiteX5" fmla="*/ 893496 w 3514032"/>
              <a:gd name="connsiteY5" fmla="*/ 66908 h 1784246"/>
              <a:gd name="connsiteX6" fmla="*/ 971554 w 3514032"/>
              <a:gd name="connsiteY6" fmla="*/ 44605 h 1784246"/>
              <a:gd name="connsiteX7" fmla="*/ 1071915 w 3514032"/>
              <a:gd name="connsiteY7" fmla="*/ 33454 h 1784246"/>
              <a:gd name="connsiteX8" fmla="*/ 1395301 w 3514032"/>
              <a:gd name="connsiteY8" fmla="*/ 0 h 1784246"/>
              <a:gd name="connsiteX9" fmla="*/ 2053223 w 3514032"/>
              <a:gd name="connsiteY9" fmla="*/ 22303 h 1784246"/>
              <a:gd name="connsiteX10" fmla="*/ 2187037 w 3514032"/>
              <a:gd name="connsiteY10" fmla="*/ 89210 h 1784246"/>
              <a:gd name="connsiteX11" fmla="*/ 2320852 w 3514032"/>
              <a:gd name="connsiteY11" fmla="*/ 156117 h 1784246"/>
              <a:gd name="connsiteX12" fmla="*/ 2410062 w 3514032"/>
              <a:gd name="connsiteY12" fmla="*/ 178420 h 1784246"/>
              <a:gd name="connsiteX13" fmla="*/ 2443515 w 3514032"/>
              <a:gd name="connsiteY13" fmla="*/ 189571 h 1784246"/>
              <a:gd name="connsiteX14" fmla="*/ 2510423 w 3514032"/>
              <a:gd name="connsiteY14" fmla="*/ 200722 h 1784246"/>
              <a:gd name="connsiteX15" fmla="*/ 2610784 w 3514032"/>
              <a:gd name="connsiteY15" fmla="*/ 234176 h 1784246"/>
              <a:gd name="connsiteX16" fmla="*/ 2711145 w 3514032"/>
              <a:gd name="connsiteY16" fmla="*/ 289932 h 1784246"/>
              <a:gd name="connsiteX17" fmla="*/ 2856110 w 3514032"/>
              <a:gd name="connsiteY17" fmla="*/ 345688 h 1784246"/>
              <a:gd name="connsiteX18" fmla="*/ 2967623 w 3514032"/>
              <a:gd name="connsiteY18" fmla="*/ 401444 h 1784246"/>
              <a:gd name="connsiteX19" fmla="*/ 3045681 w 3514032"/>
              <a:gd name="connsiteY19" fmla="*/ 434898 h 1784246"/>
              <a:gd name="connsiteX20" fmla="*/ 3079135 w 3514032"/>
              <a:gd name="connsiteY20" fmla="*/ 468351 h 1784246"/>
              <a:gd name="connsiteX21" fmla="*/ 3190647 w 3514032"/>
              <a:gd name="connsiteY21" fmla="*/ 524108 h 1784246"/>
              <a:gd name="connsiteX22" fmla="*/ 3224101 w 3514032"/>
              <a:gd name="connsiteY22" fmla="*/ 557561 h 1784246"/>
              <a:gd name="connsiteX23" fmla="*/ 3291008 w 3514032"/>
              <a:gd name="connsiteY23" fmla="*/ 602166 h 1784246"/>
              <a:gd name="connsiteX24" fmla="*/ 3324462 w 3514032"/>
              <a:gd name="connsiteY24" fmla="*/ 646771 h 1784246"/>
              <a:gd name="connsiteX25" fmla="*/ 3369067 w 3514032"/>
              <a:gd name="connsiteY25" fmla="*/ 680225 h 1784246"/>
              <a:gd name="connsiteX26" fmla="*/ 3402520 w 3514032"/>
              <a:gd name="connsiteY26" fmla="*/ 724830 h 1784246"/>
              <a:gd name="connsiteX27" fmla="*/ 3447125 w 3514032"/>
              <a:gd name="connsiteY27" fmla="*/ 780586 h 1784246"/>
              <a:gd name="connsiteX28" fmla="*/ 3514032 w 3514032"/>
              <a:gd name="connsiteY28" fmla="*/ 947854 h 1784246"/>
              <a:gd name="connsiteX29" fmla="*/ 3502881 w 3514032"/>
              <a:gd name="connsiteY29" fmla="*/ 1126273 h 1784246"/>
              <a:gd name="connsiteX30" fmla="*/ 3447125 w 3514032"/>
              <a:gd name="connsiteY30" fmla="*/ 1182030 h 1784246"/>
              <a:gd name="connsiteX31" fmla="*/ 3402520 w 3514032"/>
              <a:gd name="connsiteY31" fmla="*/ 1226634 h 1784246"/>
              <a:gd name="connsiteX32" fmla="*/ 3369067 w 3514032"/>
              <a:gd name="connsiteY32" fmla="*/ 1248937 h 1784246"/>
              <a:gd name="connsiteX33" fmla="*/ 3279857 w 3514032"/>
              <a:gd name="connsiteY33" fmla="*/ 1338147 h 1784246"/>
              <a:gd name="connsiteX34" fmla="*/ 3123740 w 3514032"/>
              <a:gd name="connsiteY34" fmla="*/ 1494264 h 1784246"/>
              <a:gd name="connsiteX35" fmla="*/ 2945320 w 3514032"/>
              <a:gd name="connsiteY35" fmla="*/ 1605776 h 1784246"/>
              <a:gd name="connsiteX36" fmla="*/ 2856110 w 3514032"/>
              <a:gd name="connsiteY36" fmla="*/ 1639230 h 1784246"/>
              <a:gd name="connsiteX37" fmla="*/ 2621935 w 3514032"/>
              <a:gd name="connsiteY37" fmla="*/ 1717288 h 1784246"/>
              <a:gd name="connsiteX38" fmla="*/ 2532725 w 3514032"/>
              <a:gd name="connsiteY38" fmla="*/ 1728439 h 1784246"/>
              <a:gd name="connsiteX39" fmla="*/ 2019769 w 3514032"/>
              <a:gd name="connsiteY39" fmla="*/ 1739590 h 1784246"/>
              <a:gd name="connsiteX40" fmla="*/ 1830198 w 3514032"/>
              <a:gd name="connsiteY40" fmla="*/ 1773044 h 1784246"/>
              <a:gd name="connsiteX41" fmla="*/ 1651779 w 3514032"/>
              <a:gd name="connsiteY41" fmla="*/ 1784195 h 1784246"/>
              <a:gd name="connsiteX42" fmla="*/ 703925 w 3514032"/>
              <a:gd name="connsiteY42" fmla="*/ 1761893 h 1784246"/>
              <a:gd name="connsiteX43" fmla="*/ 469749 w 3514032"/>
              <a:gd name="connsiteY43" fmla="*/ 1672683 h 1784246"/>
              <a:gd name="connsiteX44" fmla="*/ 313632 w 3514032"/>
              <a:gd name="connsiteY44" fmla="*/ 1583473 h 1784246"/>
              <a:gd name="connsiteX45" fmla="*/ 79457 w 3514032"/>
              <a:gd name="connsiteY45" fmla="*/ 1371600 h 1784246"/>
              <a:gd name="connsiteX46" fmla="*/ 46003 w 3514032"/>
              <a:gd name="connsiteY46" fmla="*/ 1326995 h 1784246"/>
              <a:gd name="connsiteX47" fmla="*/ 12549 w 3514032"/>
              <a:gd name="connsiteY47" fmla="*/ 1215483 h 1784246"/>
              <a:gd name="connsiteX48" fmla="*/ 34852 w 3514032"/>
              <a:gd name="connsiteY48" fmla="*/ 713678 h 1784246"/>
              <a:gd name="connsiteX49" fmla="*/ 68306 w 3514032"/>
              <a:gd name="connsiteY49" fmla="*/ 657922 h 1784246"/>
              <a:gd name="connsiteX50" fmla="*/ 90608 w 3514032"/>
              <a:gd name="connsiteY50" fmla="*/ 613317 h 1784246"/>
              <a:gd name="connsiteX51" fmla="*/ 190969 w 3514032"/>
              <a:gd name="connsiteY51" fmla="*/ 535259 h 1784246"/>
              <a:gd name="connsiteX52" fmla="*/ 302481 w 3514032"/>
              <a:gd name="connsiteY52" fmla="*/ 479503 h 1784246"/>
              <a:gd name="connsiteX53" fmla="*/ 358237 w 3514032"/>
              <a:gd name="connsiteY53" fmla="*/ 468351 h 1784246"/>
              <a:gd name="connsiteX54" fmla="*/ 480901 w 3514032"/>
              <a:gd name="connsiteY54" fmla="*/ 379142 h 1784246"/>
              <a:gd name="connsiteX55" fmla="*/ 492052 w 3514032"/>
              <a:gd name="connsiteY55" fmla="*/ 367990 h 178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514032" h="1784246">
                <a:moveTo>
                  <a:pt x="425145" y="390293"/>
                </a:moveTo>
                <a:cubicBezTo>
                  <a:pt x="451164" y="360556"/>
                  <a:pt x="475263" y="329023"/>
                  <a:pt x="503203" y="301083"/>
                </a:cubicBezTo>
                <a:cubicBezTo>
                  <a:pt x="556008" y="248278"/>
                  <a:pt x="640104" y="188027"/>
                  <a:pt x="703925" y="156117"/>
                </a:cubicBezTo>
                <a:lnTo>
                  <a:pt x="748530" y="133815"/>
                </a:lnTo>
                <a:cubicBezTo>
                  <a:pt x="759681" y="122664"/>
                  <a:pt x="768611" y="108719"/>
                  <a:pt x="781984" y="100361"/>
                </a:cubicBezTo>
                <a:cubicBezTo>
                  <a:pt x="821941" y="75388"/>
                  <a:pt x="849734" y="77849"/>
                  <a:pt x="893496" y="66908"/>
                </a:cubicBezTo>
                <a:cubicBezTo>
                  <a:pt x="919749" y="60345"/>
                  <a:pt x="944957" y="49592"/>
                  <a:pt x="971554" y="44605"/>
                </a:cubicBezTo>
                <a:cubicBezTo>
                  <a:pt x="1004637" y="38402"/>
                  <a:pt x="1038538" y="37808"/>
                  <a:pt x="1071915" y="33454"/>
                </a:cubicBezTo>
                <a:cubicBezTo>
                  <a:pt x="1324545" y="502"/>
                  <a:pt x="1131791" y="17567"/>
                  <a:pt x="1395301" y="0"/>
                </a:cubicBezTo>
                <a:cubicBezTo>
                  <a:pt x="1614608" y="7434"/>
                  <a:pt x="1835170" y="-2266"/>
                  <a:pt x="2053223" y="22303"/>
                </a:cubicBezTo>
                <a:cubicBezTo>
                  <a:pt x="2102779" y="27887"/>
                  <a:pt x="2142432" y="66908"/>
                  <a:pt x="2187037" y="89210"/>
                </a:cubicBezTo>
                <a:cubicBezTo>
                  <a:pt x="2231642" y="111512"/>
                  <a:pt x="2272471" y="144022"/>
                  <a:pt x="2320852" y="156117"/>
                </a:cubicBezTo>
                <a:cubicBezTo>
                  <a:pt x="2350589" y="163551"/>
                  <a:pt x="2380490" y="170355"/>
                  <a:pt x="2410062" y="178420"/>
                </a:cubicBezTo>
                <a:cubicBezTo>
                  <a:pt x="2421402" y="181513"/>
                  <a:pt x="2432041" y="187021"/>
                  <a:pt x="2443515" y="189571"/>
                </a:cubicBezTo>
                <a:cubicBezTo>
                  <a:pt x="2465587" y="194476"/>
                  <a:pt x="2488120" y="197005"/>
                  <a:pt x="2510423" y="200722"/>
                </a:cubicBezTo>
                <a:cubicBezTo>
                  <a:pt x="2604242" y="263271"/>
                  <a:pt x="2460553" y="174084"/>
                  <a:pt x="2610784" y="234176"/>
                </a:cubicBezTo>
                <a:cubicBezTo>
                  <a:pt x="2646316" y="248389"/>
                  <a:pt x="2676306" y="274096"/>
                  <a:pt x="2711145" y="289932"/>
                </a:cubicBezTo>
                <a:cubicBezTo>
                  <a:pt x="2758277" y="311356"/>
                  <a:pt x="2808631" y="325045"/>
                  <a:pt x="2856110" y="345688"/>
                </a:cubicBezTo>
                <a:cubicBezTo>
                  <a:pt x="2894222" y="362258"/>
                  <a:pt x="2930020" y="383749"/>
                  <a:pt x="2967623" y="401444"/>
                </a:cubicBezTo>
                <a:cubicBezTo>
                  <a:pt x="2993237" y="413498"/>
                  <a:pt x="3019662" y="423747"/>
                  <a:pt x="3045681" y="434898"/>
                </a:cubicBezTo>
                <a:cubicBezTo>
                  <a:pt x="3056832" y="446049"/>
                  <a:pt x="3066216" y="459307"/>
                  <a:pt x="3079135" y="468351"/>
                </a:cubicBezTo>
                <a:cubicBezTo>
                  <a:pt x="3136449" y="508471"/>
                  <a:pt x="3140903" y="507526"/>
                  <a:pt x="3190647" y="524108"/>
                </a:cubicBezTo>
                <a:cubicBezTo>
                  <a:pt x="3201798" y="535259"/>
                  <a:pt x="3211653" y="547879"/>
                  <a:pt x="3224101" y="557561"/>
                </a:cubicBezTo>
                <a:cubicBezTo>
                  <a:pt x="3245259" y="574017"/>
                  <a:pt x="3270974" y="584358"/>
                  <a:pt x="3291008" y="602166"/>
                </a:cubicBezTo>
                <a:cubicBezTo>
                  <a:pt x="3304899" y="614514"/>
                  <a:pt x="3311320" y="633629"/>
                  <a:pt x="3324462" y="646771"/>
                </a:cubicBezTo>
                <a:cubicBezTo>
                  <a:pt x="3337604" y="659913"/>
                  <a:pt x="3355925" y="667083"/>
                  <a:pt x="3369067" y="680225"/>
                </a:cubicBezTo>
                <a:cubicBezTo>
                  <a:pt x="3382209" y="693367"/>
                  <a:pt x="3390622" y="710552"/>
                  <a:pt x="3402520" y="724830"/>
                </a:cubicBezTo>
                <a:cubicBezTo>
                  <a:pt x="3428454" y="755950"/>
                  <a:pt x="3426444" y="739223"/>
                  <a:pt x="3447125" y="780586"/>
                </a:cubicBezTo>
                <a:cubicBezTo>
                  <a:pt x="3487741" y="861819"/>
                  <a:pt x="3488846" y="872295"/>
                  <a:pt x="3514032" y="947854"/>
                </a:cubicBezTo>
                <a:cubicBezTo>
                  <a:pt x="3510315" y="1007327"/>
                  <a:pt x="3519251" y="1068977"/>
                  <a:pt x="3502881" y="1126273"/>
                </a:cubicBezTo>
                <a:cubicBezTo>
                  <a:pt x="3495660" y="1151546"/>
                  <a:pt x="3465711" y="1163444"/>
                  <a:pt x="3447125" y="1182030"/>
                </a:cubicBezTo>
                <a:cubicBezTo>
                  <a:pt x="3432257" y="1196898"/>
                  <a:pt x="3420015" y="1214970"/>
                  <a:pt x="3402520" y="1226634"/>
                </a:cubicBezTo>
                <a:cubicBezTo>
                  <a:pt x="3391369" y="1234068"/>
                  <a:pt x="3378544" y="1239460"/>
                  <a:pt x="3369067" y="1248937"/>
                </a:cubicBezTo>
                <a:cubicBezTo>
                  <a:pt x="3241785" y="1376221"/>
                  <a:pt x="3451995" y="1200436"/>
                  <a:pt x="3279857" y="1338147"/>
                </a:cubicBezTo>
                <a:cubicBezTo>
                  <a:pt x="3222781" y="1433273"/>
                  <a:pt x="3254503" y="1394635"/>
                  <a:pt x="3123740" y="1494264"/>
                </a:cubicBezTo>
                <a:cubicBezTo>
                  <a:pt x="3058222" y="1544183"/>
                  <a:pt x="3016307" y="1575353"/>
                  <a:pt x="2945320" y="1605776"/>
                </a:cubicBezTo>
                <a:cubicBezTo>
                  <a:pt x="2916129" y="1618287"/>
                  <a:pt x="2885206" y="1626501"/>
                  <a:pt x="2856110" y="1639230"/>
                </a:cubicBezTo>
                <a:cubicBezTo>
                  <a:pt x="2708148" y="1703963"/>
                  <a:pt x="2820770" y="1679415"/>
                  <a:pt x="2621935" y="1717288"/>
                </a:cubicBezTo>
                <a:cubicBezTo>
                  <a:pt x="2592496" y="1722895"/>
                  <a:pt x="2562673" y="1727330"/>
                  <a:pt x="2532725" y="1728439"/>
                </a:cubicBezTo>
                <a:cubicBezTo>
                  <a:pt x="2361816" y="1734769"/>
                  <a:pt x="2190754" y="1735873"/>
                  <a:pt x="2019769" y="1739590"/>
                </a:cubicBezTo>
                <a:cubicBezTo>
                  <a:pt x="1956579" y="1750741"/>
                  <a:pt x="1893898" y="1765323"/>
                  <a:pt x="1830198" y="1773044"/>
                </a:cubicBezTo>
                <a:cubicBezTo>
                  <a:pt x="1771042" y="1780214"/>
                  <a:pt x="1711365" y="1784785"/>
                  <a:pt x="1651779" y="1784195"/>
                </a:cubicBezTo>
                <a:cubicBezTo>
                  <a:pt x="1335756" y="1781066"/>
                  <a:pt x="1019876" y="1769327"/>
                  <a:pt x="703925" y="1761893"/>
                </a:cubicBezTo>
                <a:cubicBezTo>
                  <a:pt x="477974" y="1739298"/>
                  <a:pt x="709835" y="1779388"/>
                  <a:pt x="469749" y="1672683"/>
                </a:cubicBezTo>
                <a:cubicBezTo>
                  <a:pt x="372576" y="1629495"/>
                  <a:pt x="381762" y="1643742"/>
                  <a:pt x="313632" y="1583473"/>
                </a:cubicBezTo>
                <a:cubicBezTo>
                  <a:pt x="234788" y="1513727"/>
                  <a:pt x="142617" y="1455812"/>
                  <a:pt x="79457" y="1371600"/>
                </a:cubicBezTo>
                <a:cubicBezTo>
                  <a:pt x="68306" y="1356732"/>
                  <a:pt x="55029" y="1343242"/>
                  <a:pt x="46003" y="1326995"/>
                </a:cubicBezTo>
                <a:cubicBezTo>
                  <a:pt x="23081" y="1285736"/>
                  <a:pt x="21549" y="1260477"/>
                  <a:pt x="12549" y="1215483"/>
                </a:cubicBezTo>
                <a:cubicBezTo>
                  <a:pt x="-3093" y="996494"/>
                  <a:pt x="-11964" y="994574"/>
                  <a:pt x="34852" y="713678"/>
                </a:cubicBezTo>
                <a:cubicBezTo>
                  <a:pt x="38415" y="692299"/>
                  <a:pt x="57780" y="676869"/>
                  <a:pt x="68306" y="657922"/>
                </a:cubicBezTo>
                <a:cubicBezTo>
                  <a:pt x="76379" y="643391"/>
                  <a:pt x="80634" y="626616"/>
                  <a:pt x="90608" y="613317"/>
                </a:cubicBezTo>
                <a:cubicBezTo>
                  <a:pt x="124863" y="567643"/>
                  <a:pt x="143648" y="564834"/>
                  <a:pt x="190969" y="535259"/>
                </a:cubicBezTo>
                <a:cubicBezTo>
                  <a:pt x="242153" y="503269"/>
                  <a:pt x="224406" y="505528"/>
                  <a:pt x="302481" y="479503"/>
                </a:cubicBezTo>
                <a:cubicBezTo>
                  <a:pt x="320462" y="473509"/>
                  <a:pt x="339652" y="472068"/>
                  <a:pt x="358237" y="468351"/>
                </a:cubicBezTo>
                <a:cubicBezTo>
                  <a:pt x="395595" y="443447"/>
                  <a:pt x="455922" y="404123"/>
                  <a:pt x="480901" y="379142"/>
                </a:cubicBezTo>
                <a:lnTo>
                  <a:pt x="492052" y="36799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88CD8DB-8A6A-448E-913F-2448B1F2A275}"/>
              </a:ext>
            </a:extLst>
          </p:cNvPr>
          <p:cNvSpPr/>
          <p:nvPr/>
        </p:nvSpPr>
        <p:spPr>
          <a:xfrm>
            <a:off x="7515922" y="3902927"/>
            <a:ext cx="1873405" cy="2018371"/>
          </a:xfrm>
          <a:custGeom>
            <a:avLst/>
            <a:gdLst>
              <a:gd name="connsiteX0" fmla="*/ 66907 w 1873405"/>
              <a:gd name="connsiteY0" fmla="*/ 1416205 h 2018371"/>
              <a:gd name="connsiteX1" fmla="*/ 33454 w 1873405"/>
              <a:gd name="connsiteY1" fmla="*/ 1248936 h 2018371"/>
              <a:gd name="connsiteX2" fmla="*/ 22302 w 1873405"/>
              <a:gd name="connsiteY2" fmla="*/ 1070517 h 2018371"/>
              <a:gd name="connsiteX3" fmla="*/ 0 w 1873405"/>
              <a:gd name="connsiteY3" fmla="*/ 880946 h 2018371"/>
              <a:gd name="connsiteX4" fmla="*/ 22302 w 1873405"/>
              <a:gd name="connsiteY4" fmla="*/ 301083 h 2018371"/>
              <a:gd name="connsiteX5" fmla="*/ 33454 w 1873405"/>
              <a:gd name="connsiteY5" fmla="*/ 267629 h 2018371"/>
              <a:gd name="connsiteX6" fmla="*/ 44605 w 1873405"/>
              <a:gd name="connsiteY6" fmla="*/ 223024 h 2018371"/>
              <a:gd name="connsiteX7" fmla="*/ 78058 w 1873405"/>
              <a:gd name="connsiteY7" fmla="*/ 200722 h 2018371"/>
              <a:gd name="connsiteX8" fmla="*/ 89210 w 1873405"/>
              <a:gd name="connsiteY8" fmla="*/ 167268 h 2018371"/>
              <a:gd name="connsiteX9" fmla="*/ 133815 w 1873405"/>
              <a:gd name="connsiteY9" fmla="*/ 133814 h 2018371"/>
              <a:gd name="connsiteX10" fmla="*/ 267629 w 1873405"/>
              <a:gd name="connsiteY10" fmla="*/ 66907 h 2018371"/>
              <a:gd name="connsiteX11" fmla="*/ 602166 w 1873405"/>
              <a:gd name="connsiteY11" fmla="*/ 0 h 2018371"/>
              <a:gd name="connsiteX12" fmla="*/ 1282390 w 1873405"/>
              <a:gd name="connsiteY12" fmla="*/ 11151 h 2018371"/>
              <a:gd name="connsiteX13" fmla="*/ 1371600 w 1873405"/>
              <a:gd name="connsiteY13" fmla="*/ 22302 h 2018371"/>
              <a:gd name="connsiteX14" fmla="*/ 1416205 w 1873405"/>
              <a:gd name="connsiteY14" fmla="*/ 55756 h 2018371"/>
              <a:gd name="connsiteX15" fmla="*/ 1561171 w 1873405"/>
              <a:gd name="connsiteY15" fmla="*/ 122663 h 2018371"/>
              <a:gd name="connsiteX16" fmla="*/ 1761893 w 1873405"/>
              <a:gd name="connsiteY16" fmla="*/ 301083 h 2018371"/>
              <a:gd name="connsiteX17" fmla="*/ 1862254 w 1873405"/>
              <a:gd name="connsiteY17" fmla="*/ 591014 h 2018371"/>
              <a:gd name="connsiteX18" fmla="*/ 1873405 w 1873405"/>
              <a:gd name="connsiteY18" fmla="*/ 713678 h 2018371"/>
              <a:gd name="connsiteX19" fmla="*/ 1851102 w 1873405"/>
              <a:gd name="connsiteY19" fmla="*/ 1215483 h 2018371"/>
              <a:gd name="connsiteX20" fmla="*/ 1817649 w 1873405"/>
              <a:gd name="connsiteY20" fmla="*/ 1393902 h 2018371"/>
              <a:gd name="connsiteX21" fmla="*/ 1784195 w 1873405"/>
              <a:gd name="connsiteY21" fmla="*/ 1527717 h 2018371"/>
              <a:gd name="connsiteX22" fmla="*/ 1761893 w 1873405"/>
              <a:gd name="connsiteY22" fmla="*/ 1628078 h 2018371"/>
              <a:gd name="connsiteX23" fmla="*/ 1739590 w 1873405"/>
              <a:gd name="connsiteY23" fmla="*/ 1672683 h 2018371"/>
              <a:gd name="connsiteX24" fmla="*/ 1616927 w 1873405"/>
              <a:gd name="connsiteY24" fmla="*/ 1773044 h 2018371"/>
              <a:gd name="connsiteX25" fmla="*/ 1449658 w 1873405"/>
              <a:gd name="connsiteY25" fmla="*/ 1839951 h 2018371"/>
              <a:gd name="connsiteX26" fmla="*/ 1182029 w 1873405"/>
              <a:gd name="connsiteY26" fmla="*/ 1929161 h 2018371"/>
              <a:gd name="connsiteX27" fmla="*/ 903249 w 1873405"/>
              <a:gd name="connsiteY27" fmla="*/ 2007219 h 2018371"/>
              <a:gd name="connsiteX28" fmla="*/ 769434 w 1873405"/>
              <a:gd name="connsiteY28" fmla="*/ 2018371 h 2018371"/>
              <a:gd name="connsiteX29" fmla="*/ 557561 w 1873405"/>
              <a:gd name="connsiteY29" fmla="*/ 2007219 h 2018371"/>
              <a:gd name="connsiteX30" fmla="*/ 490654 w 1873405"/>
              <a:gd name="connsiteY30" fmla="*/ 1951463 h 2018371"/>
              <a:gd name="connsiteX31" fmla="*/ 323385 w 1873405"/>
              <a:gd name="connsiteY31" fmla="*/ 1873405 h 2018371"/>
              <a:gd name="connsiteX32" fmla="*/ 234176 w 1873405"/>
              <a:gd name="connsiteY32" fmla="*/ 1806497 h 2018371"/>
              <a:gd name="connsiteX33" fmla="*/ 156117 w 1873405"/>
              <a:gd name="connsiteY33" fmla="*/ 1728439 h 2018371"/>
              <a:gd name="connsiteX34" fmla="*/ 144966 w 1873405"/>
              <a:gd name="connsiteY34" fmla="*/ 1694985 h 2018371"/>
              <a:gd name="connsiteX35" fmla="*/ 111512 w 1873405"/>
              <a:gd name="connsiteY35" fmla="*/ 1616927 h 2018371"/>
              <a:gd name="connsiteX36" fmla="*/ 100361 w 1873405"/>
              <a:gd name="connsiteY36" fmla="*/ 1293541 h 201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73405" h="2018371">
                <a:moveTo>
                  <a:pt x="66907" y="1416205"/>
                </a:moveTo>
                <a:cubicBezTo>
                  <a:pt x="55756" y="1360449"/>
                  <a:pt x="40731" y="1305329"/>
                  <a:pt x="33454" y="1248936"/>
                </a:cubicBezTo>
                <a:cubicBezTo>
                  <a:pt x="25828" y="1189837"/>
                  <a:pt x="26704" y="1129943"/>
                  <a:pt x="22302" y="1070517"/>
                </a:cubicBezTo>
                <a:cubicBezTo>
                  <a:pt x="13503" y="951727"/>
                  <a:pt x="15478" y="973817"/>
                  <a:pt x="0" y="880946"/>
                </a:cubicBezTo>
                <a:cubicBezTo>
                  <a:pt x="7434" y="687658"/>
                  <a:pt x="11767" y="494226"/>
                  <a:pt x="22302" y="301083"/>
                </a:cubicBezTo>
                <a:cubicBezTo>
                  <a:pt x="22942" y="289346"/>
                  <a:pt x="30225" y="278931"/>
                  <a:pt x="33454" y="267629"/>
                </a:cubicBezTo>
                <a:cubicBezTo>
                  <a:pt x="37664" y="252893"/>
                  <a:pt x="36104" y="235776"/>
                  <a:pt x="44605" y="223024"/>
                </a:cubicBezTo>
                <a:cubicBezTo>
                  <a:pt x="52039" y="211873"/>
                  <a:pt x="66907" y="208156"/>
                  <a:pt x="78058" y="200722"/>
                </a:cubicBezTo>
                <a:cubicBezTo>
                  <a:pt x="81775" y="189571"/>
                  <a:pt x="81685" y="176298"/>
                  <a:pt x="89210" y="167268"/>
                </a:cubicBezTo>
                <a:cubicBezTo>
                  <a:pt x="101108" y="152990"/>
                  <a:pt x="118589" y="144472"/>
                  <a:pt x="133815" y="133814"/>
                </a:cubicBezTo>
                <a:cubicBezTo>
                  <a:pt x="194378" y="91420"/>
                  <a:pt x="198013" y="84311"/>
                  <a:pt x="267629" y="66907"/>
                </a:cubicBezTo>
                <a:cubicBezTo>
                  <a:pt x="492258" y="10749"/>
                  <a:pt x="447582" y="19323"/>
                  <a:pt x="602166" y="0"/>
                </a:cubicBezTo>
                <a:lnTo>
                  <a:pt x="1282390" y="11151"/>
                </a:lnTo>
                <a:cubicBezTo>
                  <a:pt x="1312345" y="12019"/>
                  <a:pt x="1343170" y="12825"/>
                  <a:pt x="1371600" y="22302"/>
                </a:cubicBezTo>
                <a:cubicBezTo>
                  <a:pt x="1389232" y="28179"/>
                  <a:pt x="1399779" y="47060"/>
                  <a:pt x="1416205" y="55756"/>
                </a:cubicBezTo>
                <a:cubicBezTo>
                  <a:pt x="1463241" y="80657"/>
                  <a:pt x="1515200" y="95847"/>
                  <a:pt x="1561171" y="122663"/>
                </a:cubicBezTo>
                <a:cubicBezTo>
                  <a:pt x="1676012" y="189654"/>
                  <a:pt x="1681630" y="209354"/>
                  <a:pt x="1761893" y="301083"/>
                </a:cubicBezTo>
                <a:cubicBezTo>
                  <a:pt x="1792630" y="381000"/>
                  <a:pt x="1844578" y="506167"/>
                  <a:pt x="1862254" y="591014"/>
                </a:cubicBezTo>
                <a:cubicBezTo>
                  <a:pt x="1870628" y="631208"/>
                  <a:pt x="1869688" y="672790"/>
                  <a:pt x="1873405" y="713678"/>
                </a:cubicBezTo>
                <a:cubicBezTo>
                  <a:pt x="1865971" y="880946"/>
                  <a:pt x="1864780" y="1048609"/>
                  <a:pt x="1851102" y="1215483"/>
                </a:cubicBezTo>
                <a:cubicBezTo>
                  <a:pt x="1846159" y="1275790"/>
                  <a:pt x="1830327" y="1334736"/>
                  <a:pt x="1817649" y="1393902"/>
                </a:cubicBezTo>
                <a:cubicBezTo>
                  <a:pt x="1808015" y="1438859"/>
                  <a:pt x="1794844" y="1482990"/>
                  <a:pt x="1784195" y="1527717"/>
                </a:cubicBezTo>
                <a:cubicBezTo>
                  <a:pt x="1776257" y="1561055"/>
                  <a:pt x="1771971" y="1595324"/>
                  <a:pt x="1761893" y="1628078"/>
                </a:cubicBezTo>
                <a:cubicBezTo>
                  <a:pt x="1757004" y="1643966"/>
                  <a:pt x="1750117" y="1659817"/>
                  <a:pt x="1739590" y="1672683"/>
                </a:cubicBezTo>
                <a:cubicBezTo>
                  <a:pt x="1691600" y="1731338"/>
                  <a:pt x="1675550" y="1748360"/>
                  <a:pt x="1616927" y="1773044"/>
                </a:cubicBezTo>
                <a:cubicBezTo>
                  <a:pt x="1561582" y="1796347"/>
                  <a:pt x="1506178" y="1819662"/>
                  <a:pt x="1449658" y="1839951"/>
                </a:cubicBezTo>
                <a:cubicBezTo>
                  <a:pt x="1361152" y="1871722"/>
                  <a:pt x="1271239" y="1899424"/>
                  <a:pt x="1182029" y="1929161"/>
                </a:cubicBezTo>
                <a:cubicBezTo>
                  <a:pt x="1075010" y="1964834"/>
                  <a:pt x="1016143" y="1989156"/>
                  <a:pt x="903249" y="2007219"/>
                </a:cubicBezTo>
                <a:cubicBezTo>
                  <a:pt x="859052" y="2014291"/>
                  <a:pt x="814039" y="2014654"/>
                  <a:pt x="769434" y="2018371"/>
                </a:cubicBezTo>
                <a:cubicBezTo>
                  <a:pt x="698810" y="2014654"/>
                  <a:pt x="626330" y="2023724"/>
                  <a:pt x="557561" y="2007219"/>
                </a:cubicBezTo>
                <a:cubicBezTo>
                  <a:pt x="529331" y="2000444"/>
                  <a:pt x="515860" y="1965866"/>
                  <a:pt x="490654" y="1951463"/>
                </a:cubicBezTo>
                <a:cubicBezTo>
                  <a:pt x="437232" y="1920936"/>
                  <a:pt x="376950" y="1903681"/>
                  <a:pt x="323385" y="1873405"/>
                </a:cubicBezTo>
                <a:cubicBezTo>
                  <a:pt x="291026" y="1855115"/>
                  <a:pt x="262265" y="1830841"/>
                  <a:pt x="234176" y="1806497"/>
                </a:cubicBezTo>
                <a:cubicBezTo>
                  <a:pt x="206369" y="1782397"/>
                  <a:pt x="156117" y="1728439"/>
                  <a:pt x="156117" y="1728439"/>
                </a:cubicBezTo>
                <a:cubicBezTo>
                  <a:pt x="152400" y="1717288"/>
                  <a:pt x="149332" y="1705899"/>
                  <a:pt x="144966" y="1694985"/>
                </a:cubicBezTo>
                <a:cubicBezTo>
                  <a:pt x="134453" y="1668701"/>
                  <a:pt x="117653" y="1644561"/>
                  <a:pt x="111512" y="1616927"/>
                </a:cubicBezTo>
                <a:cubicBezTo>
                  <a:pt x="94304" y="1539490"/>
                  <a:pt x="100361" y="1353030"/>
                  <a:pt x="100361" y="129354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9187C7-1FDD-4529-B58F-E7FB1B90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2038276"/>
            <a:ext cx="75189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- Следует ли считать питьевую воду в бутылках природной или рукотворной? Ведь её очистили и упаковали.</a:t>
            </a:r>
          </a:p>
          <a:p>
            <a:pPr marL="0" indent="0">
              <a:buNone/>
            </a:pPr>
            <a:r>
              <a:rPr lang="ru-RU" dirty="0"/>
              <a:t>- Следует ли считать воздух в шинах велосипеда рукотворным? Ведь его закачали под давлением.</a:t>
            </a:r>
          </a:p>
          <a:p>
            <a:pPr marL="0" indent="0">
              <a:buNone/>
            </a:pPr>
            <a:r>
              <a:rPr lang="ru-RU" dirty="0"/>
              <a:t>- Выращенная в коровнике корова — природная или рукотворная?</a:t>
            </a:r>
          </a:p>
          <a:p>
            <a:pPr marL="0" indent="0">
              <a:buNone/>
            </a:pPr>
            <a:r>
              <a:rPr lang="ru-RU" dirty="0"/>
              <a:t>- Созданная человеком порода собак — природная или рукотворная?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2B229D-D03E-48F1-88B7-E973EF4E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5.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Сложные случаи </a:t>
            </a:r>
            <a:r>
              <a:rPr lang="ru-RU" sz="3200" dirty="0">
                <a:latin typeface="+mn-lt"/>
              </a:rPr>
              <a:t>(максимум)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D28B36-4B99-4AA4-BD4A-29174ABDE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72" y="3721790"/>
            <a:ext cx="2969842" cy="2258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367B00-40F0-4CE9-94DD-843E60DE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68" y="4058425"/>
            <a:ext cx="1695450" cy="25050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71D9279-8DA3-4B1E-8491-9AC51884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33" y="1439308"/>
            <a:ext cx="2231434" cy="22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6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686F39-5553-4A96-875D-90E395A3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05" y="1053693"/>
            <a:ext cx="10123968" cy="566701"/>
          </a:xfrm>
        </p:spPr>
        <p:txBody>
          <a:bodyPr>
            <a:no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 какие две группы можно разделить всё окружающее нас?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2CD49A-C713-4FF4-B41A-AF35E72B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6.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6CF60D2-BEDC-4B66-82F8-DD61E8E100B2}"/>
              </a:ext>
            </a:extLst>
          </p:cNvPr>
          <p:cNvSpPr/>
          <p:nvPr/>
        </p:nvSpPr>
        <p:spPr>
          <a:xfrm>
            <a:off x="2884967" y="6268533"/>
            <a:ext cx="5631712" cy="302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9160AA-8988-4856-81AE-C60BE7F1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4" y="1867508"/>
            <a:ext cx="1552575" cy="1219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C6191C-09DC-4F12-B24B-7B79B868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968" y="1699235"/>
            <a:ext cx="19145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6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686F39-5553-4A96-875D-90E395A3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05" y="1053693"/>
            <a:ext cx="10123968" cy="566701"/>
          </a:xfrm>
        </p:spPr>
        <p:txBody>
          <a:bodyPr>
            <a:no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 какие две группы можно разделить всё окружающее нас?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2CD49A-C713-4FF4-B41A-AF35E72B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6.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1E3F263-33A1-4012-8E8A-63DF829B7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4"/>
          <a:stretch/>
        </p:blipFill>
        <p:spPr bwMode="auto">
          <a:xfrm>
            <a:off x="1800447" y="1673814"/>
            <a:ext cx="5918791" cy="39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7DF775-C138-4C98-AC2D-7679D905D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05" y="5686425"/>
            <a:ext cx="8724900" cy="117157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6CF60D2-BEDC-4B66-82F8-DD61E8E100B2}"/>
              </a:ext>
            </a:extLst>
          </p:cNvPr>
          <p:cNvSpPr/>
          <p:nvPr/>
        </p:nvSpPr>
        <p:spPr>
          <a:xfrm>
            <a:off x="2884967" y="6268533"/>
            <a:ext cx="5631712" cy="302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BB390-8C1F-4EE9-84E6-1407D7CF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4" y="1867508"/>
            <a:ext cx="1552575" cy="1219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7C747C-6B01-43AC-B313-0CD8F85FB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968" y="1699235"/>
            <a:ext cx="19145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23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7.  Тренируюсь. Задание с самопроверкой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B0126-2613-40CE-93BB-579B2241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627884"/>
            <a:ext cx="9494874" cy="1740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031DC-EEE6-4FAB-BC64-BD693EE0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" y="2604644"/>
            <a:ext cx="9574175" cy="11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9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7.  Тренируюсь. Задание с самопроверкой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B0126-2613-40CE-93BB-579B2241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627884"/>
            <a:ext cx="9494874" cy="1740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031DC-EEE6-4FAB-BC64-BD693EE0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" y="2604644"/>
            <a:ext cx="9574175" cy="117000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0CDB67-F3BD-4946-AB11-0A84A1F6FF62}"/>
              </a:ext>
            </a:extLst>
          </p:cNvPr>
          <p:cNvCxnSpPr/>
          <p:nvPr/>
        </p:nvCxnSpPr>
        <p:spPr>
          <a:xfrm>
            <a:off x="5512981" y="3040912"/>
            <a:ext cx="861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BB2C745-0C0E-4EA3-AEB7-57EC6EA22FF9}"/>
              </a:ext>
            </a:extLst>
          </p:cNvPr>
          <p:cNvCxnSpPr/>
          <p:nvPr/>
        </p:nvCxnSpPr>
        <p:spPr>
          <a:xfrm>
            <a:off x="6523074" y="3040912"/>
            <a:ext cx="861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52CA72E-1A75-4966-B3A5-455DACA9126E}"/>
              </a:ext>
            </a:extLst>
          </p:cNvPr>
          <p:cNvCxnSpPr>
            <a:cxnSpLocks/>
          </p:cNvCxnSpPr>
          <p:nvPr/>
        </p:nvCxnSpPr>
        <p:spPr>
          <a:xfrm>
            <a:off x="212651" y="3327991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21B4D22-E08D-4D45-92E2-480DF93DB764}"/>
              </a:ext>
            </a:extLst>
          </p:cNvPr>
          <p:cNvCxnSpPr>
            <a:cxnSpLocks/>
          </p:cNvCxnSpPr>
          <p:nvPr/>
        </p:nvCxnSpPr>
        <p:spPr>
          <a:xfrm>
            <a:off x="212651" y="3418368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CEBB415-7736-4641-A472-B6767398BFE2}"/>
              </a:ext>
            </a:extLst>
          </p:cNvPr>
          <p:cNvCxnSpPr>
            <a:cxnSpLocks/>
          </p:cNvCxnSpPr>
          <p:nvPr/>
        </p:nvCxnSpPr>
        <p:spPr>
          <a:xfrm>
            <a:off x="1580276" y="3429000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62A1137-DEA8-4D95-89CC-7269FE355A06}"/>
              </a:ext>
            </a:extLst>
          </p:cNvPr>
          <p:cNvCxnSpPr>
            <a:cxnSpLocks/>
          </p:cNvCxnSpPr>
          <p:nvPr/>
        </p:nvCxnSpPr>
        <p:spPr>
          <a:xfrm>
            <a:off x="5247167" y="3436258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326218C-7262-4837-8E68-42F5F6E8643C}"/>
              </a:ext>
            </a:extLst>
          </p:cNvPr>
          <p:cNvCxnSpPr>
            <a:cxnSpLocks/>
          </p:cNvCxnSpPr>
          <p:nvPr/>
        </p:nvCxnSpPr>
        <p:spPr>
          <a:xfrm>
            <a:off x="6953692" y="3454148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118F0A9-D9B7-4FD0-884F-2E1423F7C0FE}"/>
              </a:ext>
            </a:extLst>
          </p:cNvPr>
          <p:cNvCxnSpPr>
            <a:cxnSpLocks/>
          </p:cNvCxnSpPr>
          <p:nvPr/>
        </p:nvCxnSpPr>
        <p:spPr>
          <a:xfrm>
            <a:off x="964326" y="3774651"/>
            <a:ext cx="15164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04AAB70-DD6F-4EE4-BD2C-3196DE1F873E}"/>
              </a:ext>
            </a:extLst>
          </p:cNvPr>
          <p:cNvCxnSpPr>
            <a:cxnSpLocks/>
          </p:cNvCxnSpPr>
          <p:nvPr/>
        </p:nvCxnSpPr>
        <p:spPr>
          <a:xfrm>
            <a:off x="4450972" y="3774651"/>
            <a:ext cx="12819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AEF8EB9-D3CC-49B4-B4E1-51654A4CF702}"/>
              </a:ext>
            </a:extLst>
          </p:cNvPr>
          <p:cNvCxnSpPr>
            <a:cxnSpLocks/>
          </p:cNvCxnSpPr>
          <p:nvPr/>
        </p:nvCxnSpPr>
        <p:spPr>
          <a:xfrm>
            <a:off x="1580276" y="3343201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F68C3B1-F7AD-465C-B977-FF41E7EFFA17}"/>
              </a:ext>
            </a:extLst>
          </p:cNvPr>
          <p:cNvCxnSpPr>
            <a:cxnSpLocks/>
          </p:cNvCxnSpPr>
          <p:nvPr/>
        </p:nvCxnSpPr>
        <p:spPr>
          <a:xfrm>
            <a:off x="6953691" y="3541983"/>
            <a:ext cx="11270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B615149-69B4-41EC-9B02-9970362B397B}"/>
              </a:ext>
            </a:extLst>
          </p:cNvPr>
          <p:cNvCxnSpPr>
            <a:cxnSpLocks/>
          </p:cNvCxnSpPr>
          <p:nvPr/>
        </p:nvCxnSpPr>
        <p:spPr>
          <a:xfrm>
            <a:off x="969226" y="3862115"/>
            <a:ext cx="15164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0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7.  Тренируюсь. Задание с самопроверкой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5FA28E-33A3-4B97-9FAE-8677D730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74" y="765987"/>
            <a:ext cx="8297339" cy="53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8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042B2BF-DBA6-4598-A482-CC749833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47" y="1393419"/>
            <a:ext cx="10515600" cy="1013268"/>
          </a:xfrm>
        </p:spPr>
        <p:txBody>
          <a:bodyPr/>
          <a:lstStyle/>
          <a:p>
            <a:r>
              <a:rPr lang="ru-RU" dirty="0"/>
              <a:t>Назовите пять объектов, созданных людьми.</a:t>
            </a:r>
          </a:p>
          <a:p>
            <a:r>
              <a:rPr lang="ru-RU" dirty="0"/>
              <a:t>Назовите пять объектов природы.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95B316-0196-4631-A5BF-26467E6B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1"/>
            <a:ext cx="10515600" cy="802501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1. Вспоминаем то, что знаем 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58450D-A4C5-464A-9977-70C3F1EB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72" y="3325070"/>
            <a:ext cx="1040533" cy="8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461250-CEB8-4C3D-8992-57465461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82" y="2731280"/>
            <a:ext cx="1444698" cy="19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AE1F41B-B932-41A8-A7B2-268CA54C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59" y="2786620"/>
            <a:ext cx="1481219" cy="17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ягкая игрушка Чебурашка музыкальный, 20 см.">
            <a:extLst>
              <a:ext uri="{FF2B5EF4-FFF2-40B4-BE49-F238E27FC236}">
                <a16:creationId xmlns:a16="http://schemas.microsoft.com/office/drawing/2014/main" id="{AFC1F446-AD38-4B78-AA31-B24FF22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31" y="2865835"/>
            <a:ext cx="2080326" cy="17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898990F-D316-4B1C-8D70-E1359DE6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70" y="2525049"/>
            <a:ext cx="1926265" cy="19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A81A5E-6B80-4695-8C63-0CA144E3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5" y="2691105"/>
            <a:ext cx="1330835" cy="19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408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5B284-CC86-42C7-8960-F5CBCC75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7.  Тренируюсь. Задание с самопроверкой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5FA28E-33A3-4B97-9FAE-8677D730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74" y="765987"/>
            <a:ext cx="8297339" cy="5305204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2DAFE36-782E-4513-8396-8BA77AC81F21}"/>
              </a:ext>
            </a:extLst>
          </p:cNvPr>
          <p:cNvCxnSpPr/>
          <p:nvPr/>
        </p:nvCxnSpPr>
        <p:spPr>
          <a:xfrm>
            <a:off x="5603358" y="2402958"/>
            <a:ext cx="0" cy="2466754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2684CA-45B8-4978-85E2-C69A2DFDE427}"/>
              </a:ext>
            </a:extLst>
          </p:cNvPr>
          <p:cNvSpPr txBox="1"/>
          <p:nvPr/>
        </p:nvSpPr>
        <p:spPr>
          <a:xfrm>
            <a:off x="1624167" y="5518297"/>
            <a:ext cx="702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Лошадь – природный объект, автомобиль - изделие</a:t>
            </a:r>
          </a:p>
        </p:txBody>
      </p:sp>
    </p:spTree>
    <p:extLst>
      <p:ext uri="{BB962C8B-B14F-4D97-AF65-F5344CB8AC3E}">
        <p14:creationId xmlns:p14="http://schemas.microsoft.com/office/powerpoint/2010/main" val="3025401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1D7E922-9B9A-4640-9C9B-AD00B700E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00" y="1132845"/>
            <a:ext cx="8252637" cy="116212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- Как изменяются сами по себе созданные человеком вещи? Дороги, мебель, дома, пища?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DBD1167-A25C-4E12-898E-514C45AC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8. </a:t>
            </a:r>
            <a:r>
              <a:rPr lang="ru-RU" sz="3200" b="1" dirty="0"/>
              <a:t>Ищу решение сам или с друзьями. В природе постоянно что-то изменяется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BC39F1A-93C8-4990-9787-6D13E6C3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14" y="1053693"/>
            <a:ext cx="2845981" cy="21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524AE0-029B-4397-B6F7-D0608C2E9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4"/>
          <a:stretch/>
        </p:blipFill>
        <p:spPr>
          <a:xfrm>
            <a:off x="725007" y="3267331"/>
            <a:ext cx="8896350" cy="2750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2D83D8-B48D-44E9-8465-7BAFF72EE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8"/>
          <a:stretch/>
        </p:blipFill>
        <p:spPr>
          <a:xfrm>
            <a:off x="725007" y="6177516"/>
            <a:ext cx="8915400" cy="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8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A86E4C8-207A-4E97-90A5-369D557D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21"/>
            <a:ext cx="10515600" cy="80250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9. Вспоминаем то, что знаем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7C7BB-EE65-49C1-AF43-DF8E3F17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3" y="1026112"/>
            <a:ext cx="8222291" cy="3455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BD773-526B-4408-802E-584D9C3B65F0}"/>
              </a:ext>
            </a:extLst>
          </p:cNvPr>
          <p:cNvSpPr txBox="1"/>
          <p:nvPr/>
        </p:nvSpPr>
        <p:spPr>
          <a:xfrm>
            <a:off x="645263" y="4624569"/>
            <a:ext cx="9164881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sz="2400" dirty="0"/>
              <a:t>Какими свойствами обладают  объекты живой и неживой природы?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32531-15DE-4AE9-B7F5-1CEE6DD231E5}"/>
              </a:ext>
            </a:extLst>
          </p:cNvPr>
          <p:cNvSpPr txBox="1"/>
          <p:nvPr/>
        </p:nvSpPr>
        <p:spPr>
          <a:xfrm>
            <a:off x="1382233" y="5562231"/>
            <a:ext cx="8427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разрушаться, восстанавливаться, уменьшаться, расти,  перемещаться, размножаться, чувствовать, дышать,  двигаться</a:t>
            </a:r>
          </a:p>
        </p:txBody>
      </p:sp>
    </p:spTree>
    <p:extLst>
      <p:ext uri="{BB962C8B-B14F-4D97-AF65-F5344CB8AC3E}">
        <p14:creationId xmlns:p14="http://schemas.microsoft.com/office/powerpoint/2010/main" val="294514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2EE5A27-EC2F-42A3-987E-ACF55AD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10. Ищу решение сам или с друзьями. </a:t>
            </a:r>
            <a:r>
              <a:rPr lang="ru-RU" sz="3200" b="1" dirty="0">
                <a:effectLst/>
                <a:ea typeface="Calibri" panose="020F0502020204030204" pitchFamily="34" charset="0"/>
              </a:rPr>
              <a:t>Узнаю новое от учителя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C0E2B0-E506-407D-B603-7E0B936A69E1}"/>
              </a:ext>
            </a:extLst>
          </p:cNvPr>
          <p:cNvSpPr/>
          <p:nvPr/>
        </p:nvSpPr>
        <p:spPr>
          <a:xfrm>
            <a:off x="7020144" y="977232"/>
            <a:ext cx="436305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- Что общего у всех природных </a:t>
            </a:r>
          </a:p>
          <a:p>
            <a:r>
              <a:rPr lang="ru-RU" sz="2400" dirty="0">
                <a:ea typeface="Calibri" panose="020F0502020204030204" pitchFamily="34" charset="0"/>
              </a:rPr>
              <a:t>явлений?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50F263-B2BF-40AA-AA07-44D88B52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08" y="1825808"/>
            <a:ext cx="1129745" cy="9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ACAC7A-46CF-470A-B13A-975C0E99A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4" y="1053190"/>
            <a:ext cx="6496348" cy="428588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7196427-D689-4BA3-84EE-A736DBFC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08" y="1843387"/>
            <a:ext cx="1129745" cy="9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59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2EE5A27-EC2F-42A3-987E-ACF55AD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10. Ищу решение сам или с друзьями. </a:t>
            </a:r>
            <a:r>
              <a:rPr lang="ru-RU" sz="3200" b="1" dirty="0">
                <a:effectLst/>
                <a:ea typeface="Calibri" panose="020F0502020204030204" pitchFamily="34" charset="0"/>
              </a:rPr>
              <a:t>Узнаю новое от учителя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C0E2B0-E506-407D-B603-7E0B936A69E1}"/>
              </a:ext>
            </a:extLst>
          </p:cNvPr>
          <p:cNvSpPr/>
          <p:nvPr/>
        </p:nvSpPr>
        <p:spPr>
          <a:xfrm>
            <a:off x="7020144" y="977232"/>
            <a:ext cx="436305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- Что общего у всех природных </a:t>
            </a:r>
          </a:p>
          <a:p>
            <a:r>
              <a:rPr lang="ru-RU" sz="2400" dirty="0">
                <a:ea typeface="Calibri" panose="020F0502020204030204" pitchFamily="34" charset="0"/>
              </a:rPr>
              <a:t>явлений?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50F263-B2BF-40AA-AA07-44D88B52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08" y="1825808"/>
            <a:ext cx="1129745" cy="9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A8613B-59B3-4B4A-94A3-61D022E9C251}"/>
              </a:ext>
            </a:extLst>
          </p:cNvPr>
          <p:cNvSpPr/>
          <p:nvPr/>
        </p:nvSpPr>
        <p:spPr>
          <a:xfrm>
            <a:off x="7020144" y="2840351"/>
            <a:ext cx="4835158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Явлением природы называют изменение, появление или исчезновение чего-либо в природе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ACAC7A-46CF-470A-B13A-975C0E99A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4" y="1053190"/>
            <a:ext cx="6496348" cy="428588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7196427-D689-4BA3-84EE-A736DBFC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08" y="1843387"/>
            <a:ext cx="1129745" cy="9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7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44C159-319E-437E-800A-C869853C795F}"/>
              </a:ext>
            </a:extLst>
          </p:cNvPr>
          <p:cNvSpPr txBox="1"/>
          <p:nvPr/>
        </p:nvSpPr>
        <p:spPr>
          <a:xfrm>
            <a:off x="720355" y="198659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11. Узнаю новое от учителя</a:t>
            </a:r>
            <a:endParaRPr lang="ru-RU"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F92206-6DA2-4B0B-81F2-97F568A0B9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2014" y="1047345"/>
            <a:ext cx="374088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Что именно изменяется при явлениях природы, изображенных на рис.5.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53717-2858-4BA6-8424-9FC3AF3C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1" b="16125"/>
          <a:stretch/>
        </p:blipFill>
        <p:spPr>
          <a:xfrm>
            <a:off x="4715736" y="1550479"/>
            <a:ext cx="7213993" cy="27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7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44C159-319E-437E-800A-C869853C795F}"/>
              </a:ext>
            </a:extLst>
          </p:cNvPr>
          <p:cNvSpPr txBox="1"/>
          <p:nvPr/>
        </p:nvSpPr>
        <p:spPr>
          <a:xfrm>
            <a:off x="720355" y="198659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11. Узнаю новое от учителя</a:t>
            </a:r>
            <a:endParaRPr lang="ru-RU"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F92206-6DA2-4B0B-81F2-97F568A0B9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2014" y="1047345"/>
            <a:ext cx="374088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Что именно изменяется при явлениях природы, изображенных на рис.5.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53717-2858-4BA6-8424-9FC3AF3C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1" b="16125"/>
          <a:stretch/>
        </p:blipFill>
        <p:spPr>
          <a:xfrm>
            <a:off x="4715736" y="1550479"/>
            <a:ext cx="7213993" cy="275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83E955-6FE1-4C60-B293-5F69A9D2DB0B}"/>
              </a:ext>
            </a:extLst>
          </p:cNvPr>
          <p:cNvSpPr txBox="1"/>
          <p:nvPr/>
        </p:nvSpPr>
        <p:spPr>
          <a:xfrm>
            <a:off x="619346" y="4473548"/>
            <a:ext cx="11230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При извержении вулкана расплавленный горячий материал изливается из глубины на поверхность, при смерче воздух стремительно перемещается, одновременно вращаясь в воронке, в грозу 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внутри облаков или между облаками и земной поверхностью возникают электрические разряды - молнии</a:t>
            </a:r>
            <a:r>
              <a:rPr lang="ru-RU" sz="2400" dirty="0"/>
              <a:t>, сопровождающиеся громом. Радуга же это разделение белых лучей света на разноцветные лучи.</a:t>
            </a:r>
          </a:p>
        </p:txBody>
      </p:sp>
    </p:spTree>
    <p:extLst>
      <p:ext uri="{BB962C8B-B14F-4D97-AF65-F5344CB8AC3E}">
        <p14:creationId xmlns:p14="http://schemas.microsoft.com/office/powerpoint/2010/main" val="1315538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9751C4-E363-4B05-91A1-8178A8C2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7" y="968945"/>
            <a:ext cx="10515600" cy="1465911"/>
          </a:xfrm>
        </p:spPr>
        <p:txBody>
          <a:bodyPr/>
          <a:lstStyle/>
          <a:p>
            <a:r>
              <a:rPr lang="ru-RU" dirty="0"/>
              <a:t>Что требует более бережного отношения? Живое или неживое? Почему?</a:t>
            </a:r>
          </a:p>
          <a:p>
            <a:r>
              <a:rPr lang="ru-RU" dirty="0"/>
              <a:t>Что можно хранить, не заботясь, а что требует постоянного ухода?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2BFEB-7F77-4721-8A5A-44F814E736C3}"/>
              </a:ext>
            </a:extLst>
          </p:cNvPr>
          <p:cNvSpPr txBox="1"/>
          <p:nvPr/>
        </p:nvSpPr>
        <p:spPr>
          <a:xfrm>
            <a:off x="838200" y="182157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12. Применяю в жизни </a:t>
            </a:r>
            <a:endParaRPr lang="ru-RU" sz="28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03958DA-4204-4DCC-8949-0FDA608E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2296632"/>
            <a:ext cx="3059489" cy="22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134374C-9B08-4921-AD36-5EC4FF56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13" y="4423145"/>
            <a:ext cx="2210243" cy="21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F44156D-ACDD-47B9-9F35-239D11DE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98" y="2434855"/>
            <a:ext cx="2665006" cy="18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8A46B7-F644-4E4F-805A-5C63E80B36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93"/>
          <a:stretch/>
        </p:blipFill>
        <p:spPr>
          <a:xfrm>
            <a:off x="9009825" y="2276819"/>
            <a:ext cx="2665006" cy="2218130"/>
          </a:xfrm>
          <a:prstGeom prst="rect">
            <a:avLst/>
          </a:prstGeom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3E87A19-B67B-43B0-A23E-A3A624545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/>
        </p:blipFill>
        <p:spPr bwMode="auto">
          <a:xfrm>
            <a:off x="7457472" y="4639465"/>
            <a:ext cx="2360428" cy="17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8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9183"/>
            <a:ext cx="10515600" cy="52322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13. Расскажу о результатах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03CFD-DEC2-442E-AF87-B6C815F0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34" y="734274"/>
            <a:ext cx="5181599" cy="954107"/>
          </a:xfrm>
          <a:solidFill>
            <a:srgbClr val="FFFFCC"/>
          </a:solidFill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Что мы сегодня узнали и чему научились? </a:t>
            </a:r>
          </a:p>
        </p:txBody>
      </p:sp>
    </p:spTree>
    <p:extLst>
      <p:ext uri="{BB962C8B-B14F-4D97-AF65-F5344CB8AC3E}">
        <p14:creationId xmlns:p14="http://schemas.microsoft.com/office/powerpoint/2010/main" val="2595426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9183"/>
            <a:ext cx="10515600" cy="52322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13. Расскажу о результатах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03CFD-DEC2-442E-AF87-B6C815F0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34" y="734274"/>
            <a:ext cx="5181599" cy="954107"/>
          </a:xfrm>
          <a:solidFill>
            <a:srgbClr val="FFFFCC"/>
          </a:solidFill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Что мы сегодня узнали и чему научились?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8CA673-9A17-4F40-AFD9-73BF0CEF8CDB}"/>
              </a:ext>
            </a:extLst>
          </p:cNvPr>
          <p:cNvSpPr/>
          <p:nvPr/>
        </p:nvSpPr>
        <p:spPr>
          <a:xfrm>
            <a:off x="6309242" y="627354"/>
            <a:ext cx="4757393" cy="120032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2400" dirty="0"/>
              <a:t> Чем отличаются природные и </a:t>
            </a:r>
          </a:p>
          <a:p>
            <a:r>
              <a:rPr lang="ru-RU" sz="2400" dirty="0"/>
              <a:t>рукотворные объекты? Что такое  </a:t>
            </a:r>
          </a:p>
          <a:p>
            <a:r>
              <a:rPr lang="ru-RU" sz="2400" dirty="0"/>
              <a:t>явление?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0D8EC-BB71-4A95-ADA0-4321D46CA22C}"/>
              </a:ext>
            </a:extLst>
          </p:cNvPr>
          <p:cNvSpPr/>
          <p:nvPr/>
        </p:nvSpPr>
        <p:spPr>
          <a:xfrm>
            <a:off x="4369981" y="2149486"/>
            <a:ext cx="7615183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Предметы, сделанные людьми, называют рукотворными предметами или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изделиями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Природные объекты не созданы людьми. Явление - изменение, появление или исчезновение чего-либо в природе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407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CA0FF9-3999-4C89-B5B7-622074E0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4" y="0"/>
            <a:ext cx="6901849" cy="82292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</a:rPr>
              <a:t>2. Не могу понять и объяснить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4E733D-6BDE-440D-B46A-2208694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2" y="732222"/>
            <a:ext cx="6830272" cy="27364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1BC343-B7EB-401E-93D4-766AC6B0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76" y="3377928"/>
            <a:ext cx="6285504" cy="34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9183"/>
            <a:ext cx="10515600" cy="52322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13. Расскажу о результатах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03CFD-DEC2-442E-AF87-B6C815F0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34" y="734274"/>
            <a:ext cx="5181599" cy="954107"/>
          </a:xfrm>
          <a:solidFill>
            <a:srgbClr val="FFFFCC"/>
          </a:solidFill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Что мы сегодня узнали и чему научились?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8CA673-9A17-4F40-AFD9-73BF0CEF8CDB}"/>
              </a:ext>
            </a:extLst>
          </p:cNvPr>
          <p:cNvSpPr/>
          <p:nvPr/>
        </p:nvSpPr>
        <p:spPr>
          <a:xfrm>
            <a:off x="6309242" y="627354"/>
            <a:ext cx="4757393" cy="120032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2400" dirty="0"/>
              <a:t> Чем отличаются природные и </a:t>
            </a:r>
          </a:p>
          <a:p>
            <a:r>
              <a:rPr lang="ru-RU" sz="2400" dirty="0"/>
              <a:t>рукотворные объекты? Что такое  </a:t>
            </a:r>
          </a:p>
          <a:p>
            <a:r>
              <a:rPr lang="ru-RU" sz="2400" dirty="0"/>
              <a:t>явление?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0D8EC-BB71-4A95-ADA0-4321D46CA22C}"/>
              </a:ext>
            </a:extLst>
          </p:cNvPr>
          <p:cNvSpPr/>
          <p:nvPr/>
        </p:nvSpPr>
        <p:spPr>
          <a:xfrm>
            <a:off x="4369981" y="2149486"/>
            <a:ext cx="7615183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Предметы, сделанные людьми, называют рукотворными предметами или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изделиями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Природные объекты не созданы людьми. Явление - изменение, появление или исчезновение чего-либо в природе</a:t>
            </a:r>
            <a:endParaRPr lang="ru-RU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00CABE-CE43-4936-82B8-9024D7E9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95" y="4641113"/>
            <a:ext cx="2946774" cy="22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FC8A4A-0EFC-4FC1-9594-CAC44D5797AB}"/>
              </a:ext>
            </a:extLst>
          </p:cNvPr>
          <p:cNvSpPr/>
          <p:nvPr/>
        </p:nvSpPr>
        <p:spPr>
          <a:xfrm>
            <a:off x="487134" y="4908324"/>
            <a:ext cx="5293180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sz="2800" dirty="0"/>
              <a:t>- Что вам понравилось на уроке?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FFC2740-E744-4B59-AADA-DDE9907D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44" y="4641112"/>
            <a:ext cx="2955851" cy="22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67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6400C-F0BE-4981-9BE0-E233D603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Используемые материалы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BC204-D0B0-4F77-8D82-D900F7B6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5143577"/>
          </a:xfrm>
        </p:spPr>
        <p:txBody>
          <a:bodyPr>
            <a:normAutofit fontScale="40000" lnSpcReduction="20000"/>
          </a:bodyPr>
          <a:lstStyle/>
          <a:p>
            <a:r>
              <a:rPr lang="en-US" sz="2800" u="sng" dirty="0"/>
              <a:t>https://pics.botanichka.ru/wp-content/uploads/2017/10/Komnatnye-rasteniia-nekhvatka-sveta-03.jpg</a:t>
            </a:r>
          </a:p>
          <a:p>
            <a:r>
              <a:rPr lang="en-US" sz="2800" u="sng" dirty="0"/>
              <a:t>https://yt3.ggpht.com/a/AATXAJzIj58NvghLt8y-QwaRN8fW79U_aI3cAcfTIQ=s900-c-k-c0xffffffff-no-rj-mo</a:t>
            </a:r>
          </a:p>
          <a:p>
            <a:r>
              <a:rPr lang="en-US" sz="2800" u="sng" dirty="0"/>
              <a:t>https://domashniecvety.ru/wp-content/uploads/3/2/5/325e23fd7a13f2538ba5b0a798b00e92.jpe</a:t>
            </a:r>
          </a:p>
          <a:p>
            <a:r>
              <a:rPr lang="en-US" sz="2800" u="sng" dirty="0"/>
              <a:t>https://c7.hotpng.com/preview/900/459/684/5bbc3a51f2e5c.jpg</a:t>
            </a:r>
          </a:p>
          <a:p>
            <a:r>
              <a:rPr lang="en-US" sz="2800" u="sng" dirty="0">
                <a:hlinkClick r:id="rId2"/>
              </a:rPr>
              <a:t>https://img2.freepng.ru/20180430/qwe/kisspng-tree-squirrel-eastern-chipmunk-siberian-chipmunk-r-a-squirrel-5ae6a8eb970b98.3850268915250659636187.jpg</a:t>
            </a:r>
            <a:endParaRPr lang="ru-RU" sz="2800" u="sng" dirty="0"/>
          </a:p>
          <a:p>
            <a:r>
              <a:rPr lang="en-US" sz="2800" u="sng" dirty="0">
                <a:hlinkClick r:id="rId3"/>
              </a:rPr>
              <a:t>https://avatars.mds.yandex.net/get-mpic/3986581/img_id9161205856459115215.png/orig</a:t>
            </a:r>
            <a:endParaRPr lang="ru-RU" sz="2800" u="sng" dirty="0"/>
          </a:p>
          <a:p>
            <a:r>
              <a:rPr lang="en-US" sz="2800" u="sng" dirty="0">
                <a:hlinkClick r:id="rId4"/>
              </a:rPr>
              <a:t>https://a.allegroimg.com/original/03e3e3/b329c8534f98bcfd2c81c164849a/Teczowy-sweter-damski-z-golfem-oversize-retro</a:t>
            </a:r>
            <a:endParaRPr lang="ru-RU" sz="2800" u="sng" dirty="0"/>
          </a:p>
          <a:p>
            <a:r>
              <a:rPr lang="en-US" sz="2800" u="sng" dirty="0">
                <a:hlinkClick r:id="rId5"/>
              </a:rPr>
              <a:t>https://www.eradetstva.ru/products_pictures/average/n_g_elka_ukrash_shary_banty_cvety_busy_na_penyke_25sm_4cv-56366-00.jpg</a:t>
            </a:r>
            <a:endParaRPr lang="ru-RU" sz="2800" u="sng" dirty="0"/>
          </a:p>
          <a:p>
            <a:r>
              <a:rPr lang="en-US" sz="2800" u="sng" dirty="0">
                <a:hlinkClick r:id="rId6"/>
              </a:rPr>
              <a:t>https://semyaivera.ru/wp-content/uploads/2019/11/hitrye-voprosy-dlya-detej_1.jpg</a:t>
            </a:r>
            <a:endParaRPr lang="ru-RU" sz="2800" u="sng" dirty="0"/>
          </a:p>
          <a:p>
            <a:r>
              <a:rPr lang="en-US" u="sng" dirty="0">
                <a:hlinkClick r:id="rId7"/>
              </a:rPr>
              <a:t>https://images.ru.prom.st/362270583_w640_h640_stol-valensiya-12a.jpg</a:t>
            </a:r>
            <a:endParaRPr lang="ru-RU" u="sng" dirty="0"/>
          </a:p>
          <a:p>
            <a:r>
              <a:rPr lang="en-US" u="sng" dirty="0">
                <a:hlinkClick r:id="rId8"/>
              </a:rPr>
              <a:t>https://keramklinker.ru/upload/iblock/5ae/krasn_korich.jpg</a:t>
            </a:r>
            <a:endParaRPr lang="ru-RU" u="sng" dirty="0"/>
          </a:p>
          <a:p>
            <a:r>
              <a:rPr lang="en-US" u="sng" dirty="0">
                <a:hlinkClick r:id="rId9"/>
              </a:rPr>
              <a:t>https://img2.freepng.ru/20180409/atw/kisspng-hand-computer-icons-encapsulated-postscript-clip-a-arm-5acb3560f11e69.6123876015232669129876.jpg</a:t>
            </a:r>
            <a:endParaRPr lang="ru-RU" u="sng" dirty="0"/>
          </a:p>
          <a:p>
            <a:r>
              <a:rPr lang="en-US" u="sng" dirty="0">
                <a:hlinkClick r:id="rId10"/>
              </a:rPr>
              <a:t>https://www.kidzblog.ru/wp-content/uploads/2020/04/1-29.jpg</a:t>
            </a:r>
            <a:endParaRPr lang="ru-RU" u="sng" dirty="0"/>
          </a:p>
          <a:p>
            <a:r>
              <a:rPr lang="en-US" u="sng" dirty="0">
                <a:hlinkClick r:id="rId11"/>
              </a:rPr>
              <a:t>https://skidka-msk.ru/images/prodacts/sourse/81590/81590149_voda-pitevaya-shishkin-les-negazirovannaya-5-l.jpg</a:t>
            </a:r>
            <a:endParaRPr lang="ru-RU" u="sng" dirty="0"/>
          </a:p>
          <a:p>
            <a:r>
              <a:rPr lang="en-US" u="sng" dirty="0">
                <a:hlinkClick r:id="rId12"/>
              </a:rPr>
              <a:t>https://ds05.infourok.ru/uploads/ex/0c82/00101211-9285b4ef/img3.jpg</a:t>
            </a:r>
            <a:endParaRPr lang="ru-RU" u="sng" dirty="0"/>
          </a:p>
          <a:p>
            <a:r>
              <a:rPr lang="en-US" u="sng" dirty="0">
                <a:hlinkClick r:id="rId13"/>
              </a:rPr>
              <a:t>https://ukrainianwall.com/images/2019/10/16/NOLRI9ccwWTKr52UaFJWsc3CoLwuMFzAmYqYehSc.jpeg</a:t>
            </a:r>
            <a:endParaRPr lang="ru-RU" u="sng" dirty="0"/>
          </a:p>
          <a:p>
            <a:r>
              <a:rPr lang="en-US" u="sng" dirty="0">
                <a:hlinkClick r:id="rId14"/>
              </a:rPr>
              <a:t>https://wikids.ru/slides/DZRBo1FiDk6IMMfuFMu2ZSHcFlDP02SB.pptx/26faea58c17f7eb2d0cb143c5fb740791.jpg</a:t>
            </a:r>
            <a:endParaRPr lang="ru-RU" u="sng" dirty="0"/>
          </a:p>
          <a:p>
            <a:r>
              <a:rPr lang="en-US" u="sng" dirty="0">
                <a:hlinkClick r:id="rId15"/>
              </a:rPr>
              <a:t>https://pickimage.ru/wp-content/uploads/images/detskie/veterinarianprofession/veterinar2.jpg</a:t>
            </a:r>
            <a:endParaRPr lang="ru-RU" u="sng" dirty="0"/>
          </a:p>
          <a:p>
            <a:r>
              <a:rPr lang="en-US" u="sng" dirty="0">
                <a:hlinkClick r:id="rId16"/>
              </a:rPr>
              <a:t>https://i.pinimg.com/736x/41/a1/be/41a1becc67529673204b6d5226678698.jpg</a:t>
            </a:r>
            <a:endParaRPr lang="ru-RU" u="sng" dirty="0"/>
          </a:p>
          <a:p>
            <a:r>
              <a:rPr lang="en-US" u="sng" dirty="0">
                <a:hlinkClick r:id="rId17"/>
              </a:rPr>
              <a:t>https://papik.pro/uploads/posts/2021-01/1611892401_39-p-risunok-loshad-40.jpg</a:t>
            </a:r>
            <a:endParaRPr lang="ru-RU" u="sng" dirty="0"/>
          </a:p>
          <a:p>
            <a:r>
              <a:rPr lang="en-US" u="sng" dirty="0"/>
              <a:t>https://i.pinimg.com/originals/d7/a0/ca/d7a0ca663666a1e24e20d8b40acd8b1d.jpg</a:t>
            </a:r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sz="2800" u="sng" dirty="0"/>
          </a:p>
          <a:p>
            <a:endParaRPr lang="ru-RU" sz="2800" u="sng" dirty="0"/>
          </a:p>
          <a:p>
            <a:endParaRPr lang="ru-RU" sz="2800" u="sng" dirty="0"/>
          </a:p>
          <a:p>
            <a:endParaRPr lang="en-US" sz="2800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36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CA0FF9-3999-4C89-B5B7-622074E0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4" y="0"/>
            <a:ext cx="6901849" cy="82292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</a:rPr>
              <a:t>2. Не могу понять и объяснить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0B51BB-FE2A-4F77-AE9C-1385E3FC72CD}"/>
              </a:ext>
            </a:extLst>
          </p:cNvPr>
          <p:cNvSpPr/>
          <p:nvPr/>
        </p:nvSpPr>
        <p:spPr>
          <a:xfrm>
            <a:off x="7408232" y="1843950"/>
            <a:ext cx="4653776" cy="286232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 </a:t>
            </a:r>
            <a:r>
              <a:rPr lang="ru-RU" sz="2000" dirty="0"/>
              <a:t>- Если деревья были посажены людьми, а трава посеяна — можно ли считать их природой?</a:t>
            </a:r>
          </a:p>
          <a:p>
            <a:r>
              <a:rPr lang="ru-RU" sz="2000" dirty="0"/>
              <a:t>- Дедушка и внучка были рождены людьми — следует ли считать их природой?</a:t>
            </a:r>
          </a:p>
          <a:p>
            <a:r>
              <a:rPr lang="ru-RU" sz="2000" dirty="0"/>
              <a:t>- Песок привезли и насыпали в песочницу — он природный или рукотворный?</a:t>
            </a:r>
            <a:endParaRPr lang="ru-RU" sz="2000" dirty="0">
              <a:ea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E3FD12-D6EC-4D16-9A9D-06AB76E4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67" y="4765323"/>
            <a:ext cx="881602" cy="7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4E733D-6BDE-440D-B46A-22086944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2" y="732222"/>
            <a:ext cx="6830272" cy="27364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1BC343-B7EB-401E-93D4-766AC6B01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76" y="3377928"/>
            <a:ext cx="6285504" cy="34800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7729CA-FE2F-4BB0-B14F-E01D4C90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68" y="411461"/>
            <a:ext cx="2765502" cy="12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631CC3-5099-45DE-AC54-E13E6681403B}"/>
              </a:ext>
            </a:extLst>
          </p:cNvPr>
          <p:cNvSpPr txBox="1"/>
          <p:nvPr/>
        </p:nvSpPr>
        <p:spPr>
          <a:xfrm>
            <a:off x="7206476" y="4983908"/>
            <a:ext cx="4855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Что вы сможете узнать на уроке? </a:t>
            </a:r>
          </a:p>
        </p:txBody>
      </p:sp>
    </p:spTree>
    <p:extLst>
      <p:ext uri="{BB962C8B-B14F-4D97-AF65-F5344CB8AC3E}">
        <p14:creationId xmlns:p14="http://schemas.microsoft.com/office/powerpoint/2010/main" val="196314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CA0FF9-3999-4C89-B5B7-622074E0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4" y="0"/>
            <a:ext cx="6901849" cy="82292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</a:rPr>
              <a:t>2. Не могу понять и объяснить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0B51BB-FE2A-4F77-AE9C-1385E3FC72CD}"/>
              </a:ext>
            </a:extLst>
          </p:cNvPr>
          <p:cNvSpPr/>
          <p:nvPr/>
        </p:nvSpPr>
        <p:spPr>
          <a:xfrm>
            <a:off x="7408232" y="1843950"/>
            <a:ext cx="4653776" cy="286232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 </a:t>
            </a:r>
            <a:r>
              <a:rPr lang="ru-RU" sz="2000" dirty="0"/>
              <a:t>- Если деревья были посажены людьми, а трава посеяна — можно ли считать их природой?</a:t>
            </a:r>
          </a:p>
          <a:p>
            <a:r>
              <a:rPr lang="ru-RU" sz="2000" dirty="0"/>
              <a:t>- Дедушка и внучка были рождены людьми — следует ли считать их природой?</a:t>
            </a:r>
          </a:p>
          <a:p>
            <a:r>
              <a:rPr lang="ru-RU" sz="2000" dirty="0"/>
              <a:t>- Песок привезли и насыпали в песочницу — он природный или рукотворный?</a:t>
            </a:r>
            <a:endParaRPr lang="ru-RU" sz="2000" dirty="0">
              <a:ea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E3FD12-D6EC-4D16-9A9D-06AB76E4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52" y="4678736"/>
            <a:ext cx="881602" cy="7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4E733D-6BDE-440D-B46A-22086944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2" y="732222"/>
            <a:ext cx="6830272" cy="27364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1BC343-B7EB-401E-93D4-766AC6B01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76" y="3377928"/>
            <a:ext cx="6285504" cy="34800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7729CA-FE2F-4BB0-B14F-E01D4C90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68" y="411461"/>
            <a:ext cx="2765502" cy="12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631CC3-5099-45DE-AC54-E13E6681403B}"/>
              </a:ext>
            </a:extLst>
          </p:cNvPr>
          <p:cNvSpPr txBox="1"/>
          <p:nvPr/>
        </p:nvSpPr>
        <p:spPr>
          <a:xfrm>
            <a:off x="7206476" y="4983908"/>
            <a:ext cx="4855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Что вы сможете узнать на уроке?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C1413-6A50-43AC-9810-9BB722EBEC3F}"/>
              </a:ext>
            </a:extLst>
          </p:cNvPr>
          <p:cNvSpPr txBox="1"/>
          <p:nvPr/>
        </p:nvSpPr>
        <p:spPr>
          <a:xfrm>
            <a:off x="7206476" y="5461945"/>
            <a:ext cx="4855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Мы узнаем, что вокруг нас создано природой, а что руками людей.</a:t>
            </a:r>
          </a:p>
        </p:txBody>
      </p:sp>
    </p:spTree>
    <p:extLst>
      <p:ext uri="{BB962C8B-B14F-4D97-AF65-F5344CB8AC3E}">
        <p14:creationId xmlns:p14="http://schemas.microsoft.com/office/powerpoint/2010/main" val="198775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350D8D-7DC9-40E5-AF5B-BF63A005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80614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3.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056392-FD54-497D-92DE-C2C7262F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3" y="1059365"/>
            <a:ext cx="3416206" cy="28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DB496-50C1-4DF4-B6E5-3EC7F85D5F6E}"/>
              </a:ext>
            </a:extLst>
          </p:cNvPr>
          <p:cNvSpPr txBox="1"/>
          <p:nvPr/>
        </p:nvSpPr>
        <p:spPr>
          <a:xfrm>
            <a:off x="4217949" y="1299337"/>
            <a:ext cx="7022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Стол сделан из досок. Стол рукотворный. А доски? Ведь они сделаны из природного дерева?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8C4090-1757-492F-8872-7D2BF776047F}"/>
              </a:ext>
            </a:extLst>
          </p:cNvPr>
          <p:cNvSpPr txBox="1"/>
          <p:nvPr/>
        </p:nvSpPr>
        <p:spPr>
          <a:xfrm>
            <a:off x="3909649" y="2662667"/>
            <a:ext cx="5037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Рассмотрим кирпичный дом. Кирпичи рукотворные, но из природной глины.</a:t>
            </a:r>
            <a:endParaRPr lang="ru-RU" sz="24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4FCA739-80EA-4A98-B53C-EC1EA51F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1" y="2469994"/>
            <a:ext cx="3584336" cy="23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294F3-882B-4AD2-8D16-EB6D8AA63767}"/>
              </a:ext>
            </a:extLst>
          </p:cNvPr>
          <p:cNvSpPr txBox="1"/>
          <p:nvPr/>
        </p:nvSpPr>
        <p:spPr>
          <a:xfrm>
            <a:off x="1635049" y="4336134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Какой вывод можно сделать?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37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350D8D-7DC9-40E5-AF5B-BF63A005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80614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3.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056392-FD54-497D-92DE-C2C7262F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3" y="1059365"/>
            <a:ext cx="3416206" cy="28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DB496-50C1-4DF4-B6E5-3EC7F85D5F6E}"/>
              </a:ext>
            </a:extLst>
          </p:cNvPr>
          <p:cNvSpPr txBox="1"/>
          <p:nvPr/>
        </p:nvSpPr>
        <p:spPr>
          <a:xfrm>
            <a:off x="4217949" y="1299337"/>
            <a:ext cx="7022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Стол сделан из досок. Стол рукотворный. А доски? Ведь они сделаны из природного дерева?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8C4090-1757-492F-8872-7D2BF776047F}"/>
              </a:ext>
            </a:extLst>
          </p:cNvPr>
          <p:cNvSpPr txBox="1"/>
          <p:nvPr/>
        </p:nvSpPr>
        <p:spPr>
          <a:xfrm>
            <a:off x="3909649" y="2662667"/>
            <a:ext cx="5037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Рассмотрим кирпичный дом. Кирпичи рукотворные, но из природной глины.</a:t>
            </a:r>
            <a:endParaRPr lang="ru-RU" sz="24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4FCA739-80EA-4A98-B53C-EC1EA51F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1" y="2469994"/>
            <a:ext cx="3584336" cy="23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294F3-882B-4AD2-8D16-EB6D8AA63767}"/>
              </a:ext>
            </a:extLst>
          </p:cNvPr>
          <p:cNvSpPr txBox="1"/>
          <p:nvPr/>
        </p:nvSpPr>
        <p:spPr>
          <a:xfrm>
            <a:off x="1635049" y="4336134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Какой вывод можно сделать?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E969F-59EE-443D-BA82-6547F08B9E3E}"/>
              </a:ext>
            </a:extLst>
          </p:cNvPr>
          <p:cNvSpPr txBox="1"/>
          <p:nvPr/>
        </p:nvSpPr>
        <p:spPr>
          <a:xfrm>
            <a:off x="1474747" y="5173506"/>
            <a:ext cx="8215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Всё, созданное людьми, сделано из материалов, которые либо сами являются природными, либо сделаны из других природных материалов.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350D8D-7DC9-40E5-AF5B-BF63A005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3.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BAFFAF-CA35-401E-942A-F1BFE5A3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98" y="1278614"/>
            <a:ext cx="78009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2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350D8D-7DC9-40E5-AF5B-BF63A005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153533"/>
            <a:ext cx="11793459" cy="90016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3. </a:t>
            </a:r>
            <a:r>
              <a:rPr lang="ru-RU" sz="3200" b="1" dirty="0"/>
              <a:t>Ищу решение сам или с друзьями. Рукотворные предметы и природные объекты.</a:t>
            </a:r>
            <a:r>
              <a:rPr lang="ru-RU" sz="3200" dirty="0">
                <a:latin typeface="+mn-lt"/>
              </a:rPr>
              <a:t> </a:t>
            </a:r>
            <a:endParaRPr lang="ru-RU" sz="3200" strike="sngStrike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E969F-59EE-443D-BA82-6547F08B9E3E}"/>
              </a:ext>
            </a:extLst>
          </p:cNvPr>
          <p:cNvSpPr txBox="1"/>
          <p:nvPr/>
        </p:nvSpPr>
        <p:spPr>
          <a:xfrm>
            <a:off x="1474747" y="5173506"/>
            <a:ext cx="10512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Руки, рукавицы, рукоятка                                                 Творчество, творение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35A308-85D6-4073-8089-14F3C794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82" y="2090668"/>
            <a:ext cx="2327528" cy="29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82A9275-BF71-4863-8D55-2B4553CE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48" y="2676292"/>
            <a:ext cx="3411771" cy="22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BAFFAF-CA35-401E-942A-F1BFE5A3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98" y="1278614"/>
            <a:ext cx="78009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08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1301</Words>
  <Application>Microsoft Office PowerPoint</Application>
  <PresentationFormat>Широкоэкранный</PresentationFormat>
  <Paragraphs>113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1. Вспоминаем то, что знаем </vt:lpstr>
      <vt:lpstr>2. Не могу понять и объяснить </vt:lpstr>
      <vt:lpstr>2. Не могу понять и объяснить </vt:lpstr>
      <vt:lpstr>2. Не могу понять и объяснить </vt:lpstr>
      <vt:lpstr>3. Ищу решение сам или с друзьями. Рукотворные предметы и природные объекты. </vt:lpstr>
      <vt:lpstr>3. Ищу решение сам или с друзьями. Рукотворные предметы и природные объекты. </vt:lpstr>
      <vt:lpstr>3. Ищу решение сам или с друзьями. Рукотворные предметы и природные объекты. </vt:lpstr>
      <vt:lpstr>3. Ищу решение сам или с друзьями. Рукотворные предметы и природные объекты. </vt:lpstr>
      <vt:lpstr>4.  Тренируюсь. Задание с самопроверкой</vt:lpstr>
      <vt:lpstr>4.  Тренируюсь. Задание с самопроверкой</vt:lpstr>
      <vt:lpstr>4.  Тренируюсь. Задание с проверкой</vt:lpstr>
      <vt:lpstr>4.  Тренируюсь. Задание с проверкой</vt:lpstr>
      <vt:lpstr>5. Ищу решение сам или с друзьями. Рукотворные предметы и природные объекты. Сложные случаи (максимум)</vt:lpstr>
      <vt:lpstr>6. Ищу решение сам или с друзьями. Рукотворные предметы и природные объекты. </vt:lpstr>
      <vt:lpstr>6. Ищу решение сам или с друзьями. Рукотворные предметы и природные объекты. </vt:lpstr>
      <vt:lpstr>7.  Тренируюсь. Задание с самопроверкой</vt:lpstr>
      <vt:lpstr>7.  Тренируюсь. Задание с самопроверкой</vt:lpstr>
      <vt:lpstr>7.  Тренируюсь. Задание с самопроверкой</vt:lpstr>
      <vt:lpstr>7.  Тренируюсь. Задание с самопроверкой</vt:lpstr>
      <vt:lpstr>8. Ищу решение сам или с друзьями. В природе постоянно что-то изменяется</vt:lpstr>
      <vt:lpstr>9. Вспоминаем то, что знаем </vt:lpstr>
      <vt:lpstr>10. Ищу решение сам или с друзьями. Узнаю новое от учителя</vt:lpstr>
      <vt:lpstr>10. Ищу решение сам или с друзьями. Узнаю новое от учителя</vt:lpstr>
      <vt:lpstr>Презентация PowerPoint</vt:lpstr>
      <vt:lpstr>Презентация PowerPoint</vt:lpstr>
      <vt:lpstr>Презентация PowerPoint</vt:lpstr>
      <vt:lpstr>13. Расскажу о результатах</vt:lpstr>
      <vt:lpstr>13. Расскажу о результатах</vt:lpstr>
      <vt:lpstr>13. Расскажу о результатах</vt:lpstr>
      <vt:lpstr>Используемые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Вахрушев Александр</dc:creator>
  <cp:lastModifiedBy>Вахрушев Александр</cp:lastModifiedBy>
  <cp:revision>23</cp:revision>
  <dcterms:created xsi:type="dcterms:W3CDTF">2021-08-05T07:07:22Z</dcterms:created>
  <dcterms:modified xsi:type="dcterms:W3CDTF">2021-08-16T08:19:49Z</dcterms:modified>
</cp:coreProperties>
</file>