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sldIdLst>
    <p:sldId id="359" r:id="rId3"/>
    <p:sldId id="533" r:id="rId4"/>
    <p:sldId id="534" r:id="rId5"/>
    <p:sldId id="559" r:id="rId6"/>
    <p:sldId id="547" r:id="rId7"/>
    <p:sldId id="563" r:id="rId8"/>
    <p:sldId id="568" r:id="rId9"/>
    <p:sldId id="567" r:id="rId10"/>
    <p:sldId id="564" r:id="rId11"/>
    <p:sldId id="565" r:id="rId12"/>
    <p:sldId id="566" r:id="rId13"/>
    <p:sldId id="571" r:id="rId14"/>
    <p:sldId id="569" r:id="rId15"/>
    <p:sldId id="572" r:id="rId16"/>
    <p:sldId id="570" r:id="rId17"/>
    <p:sldId id="542" r:id="rId18"/>
    <p:sldId id="573" r:id="rId19"/>
    <p:sldId id="574" r:id="rId20"/>
    <p:sldId id="558" r:id="rId21"/>
    <p:sldId id="575" r:id="rId22"/>
    <p:sldId id="56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CA9B5-7A39-4EFE-AF21-0DACC7F17C63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DAE9A-45B9-43BD-9E78-16FC9AAED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64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589B5-5F50-4E8F-963F-8AB0E4CE6084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44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589B5-5F50-4E8F-963F-8AB0E4CE6084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82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589B5-5F50-4E8F-963F-8AB0E4CE6084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91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589B5-5F50-4E8F-963F-8AB0E4CE6084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92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589B5-5F50-4E8F-963F-8AB0E4CE6084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987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589B5-5F50-4E8F-963F-8AB0E4CE6084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43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9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6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7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7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7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7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7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4C08F-282E-496F-9AAB-AFD3C6F50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FC5864-03CD-48DA-9C5E-6D7E6534F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C2BB8F-9C3B-44C6-8574-095645452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0244F1-0289-49E8-B63E-7B9661BB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FC5B3E-0CD1-4942-8BE0-1D0AD1875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5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1E32C-1FCF-49DD-9B35-CDC9261B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70C23B-9B75-49AF-A86D-AFB327A98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BB840-63A2-47EC-991F-4F6F2EBD4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D82E6E-682F-48C7-BF2A-FAC0AA41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DD0C6-20DA-482B-8B84-B0107F98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00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4FCF1B-E18F-4D1C-A347-AA97EC527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2BF11-C4A0-4BAA-9A9A-0B4104C81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81AFA1-400C-4393-8BD3-07BCBD2DD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5CE45A-3E48-407A-A47F-B0B75006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B1013-0D5C-46B3-ADE5-788FF3CE8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717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901144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270" imgH="270" progId="TCLayout.ActiveDocument.1">
                  <p:embed/>
                </p:oleObj>
              </mc:Choice>
              <mc:Fallback>
                <p:oleObj name="Слайд think-cell" r:id="rId3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340768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4400" b="1">
                <a:solidFill>
                  <a:srgbClr val="294790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173176" y="5202062"/>
            <a:ext cx="1008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6" name="Прямая соединительная линия 5"/>
          <p:cNvCxnSpPr/>
          <p:nvPr/>
        </p:nvCxnSpPr>
        <p:spPr>
          <a:xfrm>
            <a:off x="11173176" y="5178146"/>
            <a:ext cx="1008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5202062"/>
            <a:ext cx="1008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5178146"/>
            <a:ext cx="1008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646" y="4860081"/>
            <a:ext cx="2808312" cy="666646"/>
          </a:xfrm>
          <a:prstGeom prst="rect">
            <a:avLst/>
          </a:prstGeom>
        </p:spPr>
      </p:pic>
      <p:grpSp>
        <p:nvGrpSpPr>
          <p:cNvPr id="13" name="Группа 44"/>
          <p:cNvGrpSpPr>
            <a:grpSpLocks noChangeAspect="1"/>
          </p:cNvGrpSpPr>
          <p:nvPr/>
        </p:nvGrpSpPr>
        <p:grpSpPr>
          <a:xfrm>
            <a:off x="1333610" y="4851123"/>
            <a:ext cx="1979798" cy="684563"/>
            <a:chOff x="338369" y="163286"/>
            <a:chExt cx="1440066" cy="497938"/>
          </a:xfrm>
        </p:grpSpPr>
        <p:sp>
          <p:nvSpPr>
            <p:cNvPr id="1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>
            <a:off x="3612296" y="5204814"/>
            <a:ext cx="72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32" name="Прямая соединительная линия 31"/>
          <p:cNvCxnSpPr/>
          <p:nvPr/>
        </p:nvCxnSpPr>
        <p:spPr>
          <a:xfrm>
            <a:off x="3612296" y="5180898"/>
            <a:ext cx="72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pic>
        <p:nvPicPr>
          <p:cNvPr id="30" name="Picture 10" descr="Картинки по запросу &quot;бином лого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761" y="4725560"/>
            <a:ext cx="2183271" cy="935688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7752760" y="5204814"/>
            <a:ext cx="756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40" name="Прямая соединительная линия 39"/>
          <p:cNvCxnSpPr/>
          <p:nvPr/>
        </p:nvCxnSpPr>
        <p:spPr>
          <a:xfrm>
            <a:off x="7752760" y="5180898"/>
            <a:ext cx="756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sp>
        <p:nvSpPr>
          <p:cNvPr id="41" name="TextBox 40"/>
          <p:cNvSpPr txBox="1"/>
          <p:nvPr/>
        </p:nvSpPr>
        <p:spPr>
          <a:xfrm>
            <a:off x="334963" y="6103158"/>
            <a:ext cx="69978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включая размещение в сети Интернет и в корпоративных сетях, а также запись в память ЭВМ, для частного или публичного использования,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без письменного разрешения владельца авторских прав.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АО «Издательство "Просвещение"», 20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cxnSp>
        <p:nvCxnSpPr>
          <p:cNvPr id="42" name="Прямая соединительная линия 41"/>
          <p:cNvCxnSpPr/>
          <p:nvPr userDrawn="1"/>
        </p:nvCxnSpPr>
        <p:spPr>
          <a:xfrm>
            <a:off x="0" y="5193184"/>
            <a:ext cx="108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43" name="Прямая соединительная линия 42"/>
          <p:cNvCxnSpPr/>
          <p:nvPr userDrawn="1"/>
        </p:nvCxnSpPr>
        <p:spPr>
          <a:xfrm>
            <a:off x="0" y="5178146"/>
            <a:ext cx="108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637528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3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644367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270" imgH="270" progId="TCLayout.ActiveDocument.1">
                  <p:embed/>
                </p:oleObj>
              </mc:Choice>
              <mc:Fallback>
                <p:oleObj name="Слайд think-cell" r:id="rId3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340768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4400" b="1">
                <a:solidFill>
                  <a:srgbClr val="294790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173176" y="5202062"/>
            <a:ext cx="1008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6" name="Прямая соединительная линия 5"/>
          <p:cNvCxnSpPr/>
          <p:nvPr/>
        </p:nvCxnSpPr>
        <p:spPr>
          <a:xfrm>
            <a:off x="11173176" y="5178146"/>
            <a:ext cx="1008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5202062"/>
            <a:ext cx="1008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5178146"/>
            <a:ext cx="1008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646" y="4860081"/>
            <a:ext cx="2808312" cy="666646"/>
          </a:xfrm>
          <a:prstGeom prst="rect">
            <a:avLst/>
          </a:prstGeom>
        </p:spPr>
      </p:pic>
      <p:grpSp>
        <p:nvGrpSpPr>
          <p:cNvPr id="13" name="Группа 44"/>
          <p:cNvGrpSpPr>
            <a:grpSpLocks noChangeAspect="1"/>
          </p:cNvGrpSpPr>
          <p:nvPr/>
        </p:nvGrpSpPr>
        <p:grpSpPr>
          <a:xfrm>
            <a:off x="1333610" y="4851123"/>
            <a:ext cx="1979798" cy="684563"/>
            <a:chOff x="338369" y="163286"/>
            <a:chExt cx="1440066" cy="497938"/>
          </a:xfrm>
        </p:grpSpPr>
        <p:sp>
          <p:nvSpPr>
            <p:cNvPr id="1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>
            <a:off x="3612296" y="5204814"/>
            <a:ext cx="72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32" name="Прямая соединительная линия 31"/>
          <p:cNvCxnSpPr/>
          <p:nvPr/>
        </p:nvCxnSpPr>
        <p:spPr>
          <a:xfrm>
            <a:off x="3612296" y="5180898"/>
            <a:ext cx="72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pic>
        <p:nvPicPr>
          <p:cNvPr id="30" name="Picture 10" descr="Картинки по запросу &quot;бином лого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761" y="4725560"/>
            <a:ext cx="2183271" cy="935688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7752760" y="5204814"/>
            <a:ext cx="756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40" name="Прямая соединительная линия 39"/>
          <p:cNvCxnSpPr/>
          <p:nvPr/>
        </p:nvCxnSpPr>
        <p:spPr>
          <a:xfrm>
            <a:off x="7752760" y="5180898"/>
            <a:ext cx="756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sp>
        <p:nvSpPr>
          <p:cNvPr id="41" name="TextBox 40"/>
          <p:cNvSpPr txBox="1"/>
          <p:nvPr/>
        </p:nvSpPr>
        <p:spPr>
          <a:xfrm>
            <a:off x="334963" y="6103158"/>
            <a:ext cx="69978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включая размещение в сети Интернет и в корпоративных сетях, а также запись в память ЭВМ, для частного или публичного использования,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без письменного разрешения владельца авторских прав.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АО «Издательство "Просвещение"», 20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cxnSp>
        <p:nvCxnSpPr>
          <p:cNvPr id="42" name="Прямая соединительная линия 41"/>
          <p:cNvCxnSpPr/>
          <p:nvPr userDrawn="1"/>
        </p:nvCxnSpPr>
        <p:spPr>
          <a:xfrm>
            <a:off x="0" y="5193184"/>
            <a:ext cx="108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43" name="Прямая соединительная линия 42"/>
          <p:cNvCxnSpPr/>
          <p:nvPr userDrawn="1"/>
        </p:nvCxnSpPr>
        <p:spPr>
          <a:xfrm>
            <a:off x="0" y="5178146"/>
            <a:ext cx="108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1095687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3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01140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416" imgH="416" progId="TCLayout.ActiveDocument.1">
                  <p:embed/>
                </p:oleObj>
              </mc:Choice>
              <mc:Fallback>
                <p:oleObj name="Слайд think-cell" r:id="rId4" imgW="416" imgH="41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42586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98435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6" imgW="416" imgH="416" progId="TCLayout.ActiveDocument.1">
                  <p:embed/>
                </p:oleObj>
              </mc:Choice>
              <mc:Fallback>
                <p:oleObj name="Слайд think-cell" r:id="rId6" imgW="416" imgH="416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7155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0112319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15" name="Объект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4" y="1628800"/>
            <a:ext cx="5568951" cy="460851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18" y="1628800"/>
            <a:ext cx="5568951" cy="460851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F3696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13895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553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6185482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15" name="Объект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5" y="1628800"/>
            <a:ext cx="5257510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6600058" y="1628800"/>
            <a:ext cx="5257511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7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rot="5400000">
            <a:off x="4059448" y="3665353"/>
            <a:ext cx="4176464" cy="391393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4" y="1268760"/>
            <a:ext cx="525751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F3696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6596921" y="1268760"/>
            <a:ext cx="525751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F3696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sp>
        <p:nvSpPr>
          <p:cNvPr id="34" name="AutoShape 8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gray">
          <a:xfrm rot="5400000">
            <a:off x="4059448" y="3665353"/>
            <a:ext cx="4176464" cy="391393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'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122169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15" name="Объект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2" y="1628800"/>
            <a:ext cx="7488000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8208000" y="1628800"/>
            <a:ext cx="3648000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2" y="1268760"/>
            <a:ext cx="7488000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8208000" y="1268760"/>
            <a:ext cx="3649570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278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'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1350494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15" name="Объект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2" y="1834235"/>
            <a:ext cx="2665224" cy="166677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3385223" y="1834235"/>
            <a:ext cx="8470777" cy="166677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8"/>
          </p:nvPr>
        </p:nvSpPr>
        <p:spPr>
          <a:xfrm>
            <a:off x="328211" y="3869808"/>
            <a:ext cx="2665224" cy="171943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9"/>
          </p:nvPr>
        </p:nvSpPr>
        <p:spPr>
          <a:xfrm>
            <a:off x="3383655" y="3869808"/>
            <a:ext cx="8470777" cy="171943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  <p:sp>
        <p:nvSpPr>
          <p:cNvPr id="20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2659002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383655" y="1268760"/>
            <a:ext cx="8473915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2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17262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47359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3" imgH="353" progId="TCLayout.ActiveDocument.1">
                  <p:embed/>
                </p:oleObj>
              </mc:Choice>
              <mc:Fallback>
                <p:oleObj name="Слайд think-cell" r:id="rId4" imgW="353" imgH="353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2" y="1834235"/>
            <a:ext cx="2665224" cy="166677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5"/>
          </p:nvPr>
        </p:nvSpPr>
        <p:spPr>
          <a:xfrm>
            <a:off x="3385223" y="1834235"/>
            <a:ext cx="5447081" cy="166677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8"/>
          </p:nvPr>
        </p:nvSpPr>
        <p:spPr>
          <a:xfrm>
            <a:off x="328211" y="3869808"/>
            <a:ext cx="2665224" cy="171943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9"/>
          </p:nvPr>
        </p:nvSpPr>
        <p:spPr>
          <a:xfrm>
            <a:off x="3383655" y="3869808"/>
            <a:ext cx="5447081" cy="171943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  <p:sp>
        <p:nvSpPr>
          <p:cNvPr id="16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2659002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383655" y="1268760"/>
            <a:ext cx="5449099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1"/>
          </p:nvPr>
        </p:nvSpPr>
        <p:spPr>
          <a:xfrm>
            <a:off x="9193913" y="1834235"/>
            <a:ext cx="2660520" cy="166677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9" name="Текст 12"/>
          <p:cNvSpPr>
            <a:spLocks noGrp="1"/>
          </p:cNvSpPr>
          <p:nvPr>
            <p:ph type="body" sz="quarter" idx="22"/>
          </p:nvPr>
        </p:nvSpPr>
        <p:spPr>
          <a:xfrm>
            <a:off x="9192345" y="3869808"/>
            <a:ext cx="2660520" cy="171943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9192345" y="1268760"/>
            <a:ext cx="2661506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2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38" name="Объект 3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2739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6" imgW="353" imgH="353" progId="TCLayout.ActiveDocument.1">
                  <p:embed/>
                </p:oleObj>
              </mc:Choice>
              <mc:Fallback>
                <p:oleObj name="Слайд think-cell" r:id="rId6" imgW="353" imgH="353" progId="TCLayout.ActiveDocument.1">
                  <p:embed/>
                  <p:pic>
                    <p:nvPicPr>
                      <p:cNvPr id="38" name="Объект 3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Прямая соединительная линия 38"/>
          <p:cNvCxnSpPr/>
          <p:nvPr userDrawn="1"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178002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AF742-BC60-4F70-8620-FBF601C2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321764-1521-45BD-ACB6-C45913834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4B170A-81A5-4904-9212-F0A40A23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669B3-9B90-4424-9004-54268095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8E794D-250B-47D2-BAD1-56B7B914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68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'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0496977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15" name="Объект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3" y="1814120"/>
            <a:ext cx="1441088" cy="745200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12"/>
          <p:cNvSpPr>
            <a:spLocks noGrp="1"/>
          </p:cNvSpPr>
          <p:nvPr>
            <p:ph type="body" sz="quarter" idx="21"/>
          </p:nvPr>
        </p:nvSpPr>
        <p:spPr>
          <a:xfrm>
            <a:off x="2069774" y="1816952"/>
            <a:ext cx="3839832" cy="745200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12"/>
          <p:cNvSpPr>
            <a:spLocks noGrp="1"/>
          </p:cNvSpPr>
          <p:nvPr>
            <p:ph type="body" sz="quarter" idx="22"/>
          </p:nvPr>
        </p:nvSpPr>
        <p:spPr>
          <a:xfrm>
            <a:off x="6456040" y="1814120"/>
            <a:ext cx="1441088" cy="745200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12"/>
          <p:cNvSpPr>
            <a:spLocks noGrp="1"/>
          </p:cNvSpPr>
          <p:nvPr>
            <p:ph type="body" sz="quarter" idx="23"/>
          </p:nvPr>
        </p:nvSpPr>
        <p:spPr>
          <a:xfrm>
            <a:off x="8195530" y="1816952"/>
            <a:ext cx="3652679" cy="745200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7" name="Текст 12"/>
          <p:cNvSpPr>
            <a:spLocks noGrp="1"/>
          </p:cNvSpPr>
          <p:nvPr>
            <p:ph type="body" sz="quarter" idx="24"/>
          </p:nvPr>
        </p:nvSpPr>
        <p:spPr>
          <a:xfrm>
            <a:off x="328211" y="2895184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Текст 12"/>
          <p:cNvSpPr>
            <a:spLocks noGrp="1"/>
          </p:cNvSpPr>
          <p:nvPr>
            <p:ph type="body" sz="quarter" idx="25"/>
          </p:nvPr>
        </p:nvSpPr>
        <p:spPr>
          <a:xfrm>
            <a:off x="2063552" y="2891836"/>
            <a:ext cx="3839832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12"/>
          <p:cNvSpPr>
            <a:spLocks noGrp="1"/>
          </p:cNvSpPr>
          <p:nvPr>
            <p:ph type="body" sz="quarter" idx="26"/>
          </p:nvPr>
        </p:nvSpPr>
        <p:spPr>
          <a:xfrm>
            <a:off x="6449818" y="2895184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Текст 12"/>
          <p:cNvSpPr>
            <a:spLocks noGrp="1"/>
          </p:cNvSpPr>
          <p:nvPr>
            <p:ph type="body" sz="quarter" idx="27"/>
          </p:nvPr>
        </p:nvSpPr>
        <p:spPr>
          <a:xfrm>
            <a:off x="8189308" y="2891836"/>
            <a:ext cx="3652679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12"/>
          <p:cNvSpPr>
            <a:spLocks noGrp="1"/>
          </p:cNvSpPr>
          <p:nvPr>
            <p:ph type="body" sz="quarter" idx="28"/>
          </p:nvPr>
        </p:nvSpPr>
        <p:spPr>
          <a:xfrm>
            <a:off x="323135" y="3974833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4" name="Текст 12"/>
          <p:cNvSpPr>
            <a:spLocks noGrp="1"/>
          </p:cNvSpPr>
          <p:nvPr>
            <p:ph type="body" sz="quarter" idx="29"/>
          </p:nvPr>
        </p:nvSpPr>
        <p:spPr>
          <a:xfrm>
            <a:off x="2058476" y="3973158"/>
            <a:ext cx="3839832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30"/>
          </p:nvPr>
        </p:nvSpPr>
        <p:spPr>
          <a:xfrm>
            <a:off x="6444742" y="3974833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31"/>
          </p:nvPr>
        </p:nvSpPr>
        <p:spPr>
          <a:xfrm>
            <a:off x="8184232" y="3973158"/>
            <a:ext cx="3652679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7" name="Текст 12"/>
          <p:cNvSpPr>
            <a:spLocks noGrp="1"/>
          </p:cNvSpPr>
          <p:nvPr>
            <p:ph type="body" sz="quarter" idx="32"/>
          </p:nvPr>
        </p:nvSpPr>
        <p:spPr>
          <a:xfrm>
            <a:off x="321989" y="5054481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Текст 12"/>
          <p:cNvSpPr>
            <a:spLocks noGrp="1"/>
          </p:cNvSpPr>
          <p:nvPr>
            <p:ph type="body" sz="quarter" idx="33"/>
          </p:nvPr>
        </p:nvSpPr>
        <p:spPr>
          <a:xfrm>
            <a:off x="2057330" y="5054481"/>
            <a:ext cx="3839832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0" name="Текст 12"/>
          <p:cNvSpPr>
            <a:spLocks noGrp="1"/>
          </p:cNvSpPr>
          <p:nvPr>
            <p:ph type="body" sz="quarter" idx="34"/>
          </p:nvPr>
        </p:nvSpPr>
        <p:spPr>
          <a:xfrm>
            <a:off x="6443596" y="5054481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Текст 12"/>
          <p:cNvSpPr>
            <a:spLocks noGrp="1"/>
          </p:cNvSpPr>
          <p:nvPr>
            <p:ph type="body" sz="quarter" idx="35"/>
          </p:nvPr>
        </p:nvSpPr>
        <p:spPr>
          <a:xfrm>
            <a:off x="8183086" y="5054481"/>
            <a:ext cx="3652679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2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498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+1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0660565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15" name="Объект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Текст 12"/>
          <p:cNvSpPr>
            <a:spLocks noGrp="1"/>
          </p:cNvSpPr>
          <p:nvPr>
            <p:ph type="body" sz="quarter" idx="15"/>
          </p:nvPr>
        </p:nvSpPr>
        <p:spPr>
          <a:xfrm>
            <a:off x="334434" y="1628800"/>
            <a:ext cx="5568951" cy="176890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31" name="Текст 12"/>
          <p:cNvSpPr>
            <a:spLocks noGrp="1"/>
          </p:cNvSpPr>
          <p:nvPr>
            <p:ph type="body" sz="quarter" idx="16"/>
          </p:nvPr>
        </p:nvSpPr>
        <p:spPr>
          <a:xfrm>
            <a:off x="334434" y="4036764"/>
            <a:ext cx="5568951" cy="1840508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32" name="Текст 12"/>
          <p:cNvSpPr>
            <a:spLocks noGrp="1"/>
          </p:cNvSpPr>
          <p:nvPr>
            <p:ph type="body" sz="quarter" idx="17"/>
          </p:nvPr>
        </p:nvSpPr>
        <p:spPr>
          <a:xfrm>
            <a:off x="6288617" y="1628800"/>
            <a:ext cx="5568951" cy="424847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334432" y="3650575"/>
            <a:ext cx="5568952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22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09">
          <p15:clr>
            <a:srgbClr val="FBAE40"/>
          </p15:clr>
        </p15:guide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4420820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15" name="Объект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Текст 12"/>
          <p:cNvSpPr>
            <a:spLocks noGrp="1"/>
          </p:cNvSpPr>
          <p:nvPr>
            <p:ph type="body" sz="quarter" idx="15"/>
          </p:nvPr>
        </p:nvSpPr>
        <p:spPr>
          <a:xfrm>
            <a:off x="334433" y="1628800"/>
            <a:ext cx="3648000" cy="432043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/>
          </p:nvPr>
        </p:nvSpPr>
        <p:spPr>
          <a:xfrm>
            <a:off x="4272000" y="1619136"/>
            <a:ext cx="3648000" cy="4330095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7"/>
          </p:nvPr>
        </p:nvSpPr>
        <p:spPr>
          <a:xfrm>
            <a:off x="8208000" y="1628800"/>
            <a:ext cx="3648000" cy="432043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334433" y="1268800"/>
            <a:ext cx="3648000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272000" y="1268800"/>
            <a:ext cx="3648000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5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8208000" y="1259136"/>
            <a:ext cx="3648000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0168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1030372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16" name="Объект 1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Текст 12"/>
          <p:cNvSpPr>
            <a:spLocks noGrp="1"/>
          </p:cNvSpPr>
          <p:nvPr>
            <p:ph type="body" sz="quarter" idx="16"/>
          </p:nvPr>
        </p:nvSpPr>
        <p:spPr>
          <a:xfrm>
            <a:off x="407368" y="1494774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2003677" y="1369025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22"/>
          </p:nvPr>
        </p:nvSpPr>
        <p:spPr>
          <a:xfrm>
            <a:off x="6168008" y="1494774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7764317" y="1369025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0" name="Текст 12"/>
          <p:cNvSpPr>
            <a:spLocks noGrp="1"/>
          </p:cNvSpPr>
          <p:nvPr>
            <p:ph type="body" sz="quarter" idx="24"/>
          </p:nvPr>
        </p:nvSpPr>
        <p:spPr>
          <a:xfrm>
            <a:off x="407368" y="3842781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25" hasCustomPrompt="1"/>
          </p:nvPr>
        </p:nvSpPr>
        <p:spPr>
          <a:xfrm>
            <a:off x="2003677" y="3717032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12"/>
          <p:cNvSpPr>
            <a:spLocks noGrp="1"/>
          </p:cNvSpPr>
          <p:nvPr>
            <p:ph type="body" sz="quarter" idx="26"/>
          </p:nvPr>
        </p:nvSpPr>
        <p:spPr>
          <a:xfrm>
            <a:off x="6168008" y="3842781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27" hasCustomPrompt="1"/>
          </p:nvPr>
        </p:nvSpPr>
        <p:spPr>
          <a:xfrm>
            <a:off x="7764317" y="3717032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933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779039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4" name="Объект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1800" b="0" i="0" baseline="0" dirty="0" err="1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334433" y="6309320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332086"/>
            <a:ext cx="11520000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99832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4995306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270" imgH="270" progId="TCLayout.ActiveDocument.1">
                  <p:embed/>
                </p:oleObj>
              </mc:Choice>
              <mc:Fallback>
                <p:oleObj name="Слайд think-cell" r:id="rId3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598935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4655840" y="4932770"/>
            <a:ext cx="756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4655840" y="4917732"/>
            <a:ext cx="756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grpSp>
        <p:nvGrpSpPr>
          <p:cNvPr id="7" name="Группа 6"/>
          <p:cNvGrpSpPr/>
          <p:nvPr userDrawn="1"/>
        </p:nvGrpSpPr>
        <p:grpSpPr>
          <a:xfrm>
            <a:off x="1487488" y="4642666"/>
            <a:ext cx="2808312" cy="1039958"/>
            <a:chOff x="1487488" y="4642666"/>
            <a:chExt cx="3528392" cy="130661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7488" y="4642666"/>
              <a:ext cx="3528392" cy="83758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767" y="5582108"/>
              <a:ext cx="993054" cy="367172"/>
            </a:xfrm>
            <a:prstGeom prst="rect">
              <a:avLst/>
            </a:prstGeom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4932770"/>
            <a:ext cx="108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0" y="4917732"/>
            <a:ext cx="108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1834714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487007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16" imgH="416" progId="TCLayout.ActiveDocument.1">
                  <p:embed/>
                </p:oleObj>
              </mc:Choice>
              <mc:Fallback>
                <p:oleObj name="Слайд think-cell" r:id="rId3" imgW="416" imgH="41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725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87924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53" imgH="353" progId="TCLayout.ActiveDocument.1">
                  <p:embed/>
                </p:oleObj>
              </mc:Choice>
              <mc:Fallback>
                <p:oleObj name="Слайд think-cell" r:id="rId3" imgW="353" imgH="353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Текст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87488" y="1591629"/>
            <a:ext cx="8712968" cy="360363"/>
          </a:xfrm>
          <a:noFill/>
          <a:ln>
            <a:noFill/>
          </a:ln>
        </p:spPr>
        <p:txBody>
          <a:bodyPr anchor="ctr"/>
          <a:lstStyle>
            <a:lvl1pPr algn="l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главы</a:t>
            </a:r>
          </a:p>
        </p:txBody>
      </p:sp>
      <p:sp>
        <p:nvSpPr>
          <p:cNvPr id="20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87488" y="3140645"/>
            <a:ext cx="8712968" cy="360363"/>
          </a:xfrm>
          <a:noFill/>
        </p:spPr>
        <p:txBody>
          <a:bodyPr anchor="ctr"/>
          <a:lstStyle>
            <a:lvl1pPr algn="l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2135560" y="2097944"/>
            <a:ext cx="8064896" cy="864368"/>
          </a:xfrm>
        </p:spPr>
        <p:txBody>
          <a:bodyPr/>
          <a:lstStyle>
            <a:lvl1pPr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Название слайда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20" hasCustomPrompt="1"/>
          </p:nvPr>
        </p:nvSpPr>
        <p:spPr>
          <a:xfrm>
            <a:off x="2138852" y="3641656"/>
            <a:ext cx="8061604" cy="8643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/>
            </a:pPr>
            <a:r>
              <a:rPr lang="ru-RU" dirty="0"/>
              <a:t>Название слайда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21" hasCustomPrompt="1"/>
          </p:nvPr>
        </p:nvSpPr>
        <p:spPr>
          <a:xfrm>
            <a:off x="10200456" y="1591629"/>
            <a:ext cx="603572" cy="362477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10200456" y="3139587"/>
            <a:ext cx="603572" cy="362477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23" hasCustomPrompt="1"/>
          </p:nvPr>
        </p:nvSpPr>
        <p:spPr>
          <a:xfrm>
            <a:off x="10202386" y="2097943"/>
            <a:ext cx="601642" cy="864369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  <a:p>
            <a:pPr lvl="0"/>
            <a:endParaRPr lang="ru-RU" dirty="0"/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10200456" y="3641126"/>
            <a:ext cx="603572" cy="865427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</p:spTree>
    <p:extLst>
      <p:ext uri="{BB962C8B-B14F-4D97-AF65-F5344CB8AC3E}">
        <p14:creationId xmlns:p14="http://schemas.microsoft.com/office/powerpoint/2010/main" val="2413471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76855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53" imgH="353" progId="TCLayout.ActiveDocument.1">
                  <p:embed/>
                </p:oleObj>
              </mc:Choice>
              <mc:Fallback>
                <p:oleObj name="Слайд think-cell" r:id="rId3" imgW="353" imgH="353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Текст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87488" y="1591629"/>
            <a:ext cx="9316540" cy="360363"/>
          </a:xfrm>
          <a:noFill/>
          <a:ln>
            <a:noFill/>
          </a:ln>
        </p:spPr>
        <p:txBody>
          <a:bodyPr anchor="ctr"/>
          <a:lstStyle>
            <a:lvl1pPr algn="l"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главы</a:t>
            </a:r>
          </a:p>
        </p:txBody>
      </p:sp>
      <p:sp>
        <p:nvSpPr>
          <p:cNvPr id="20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85173" y="2132856"/>
            <a:ext cx="9316540" cy="360363"/>
          </a:xfr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21" hasCustomPrompt="1"/>
          </p:nvPr>
        </p:nvSpPr>
        <p:spPr>
          <a:xfrm>
            <a:off x="10200456" y="1591629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10198141" y="2131798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4" name="Текст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85173" y="2671967"/>
            <a:ext cx="9316540" cy="360363"/>
          </a:xfr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10198141" y="2670909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2" name="Текст 11"/>
          <p:cNvSpPr>
            <a:spLocks noGrp="1"/>
          </p:cNvSpPr>
          <p:nvPr>
            <p:ph type="body" sz="quarter" idx="25" hasCustomPrompt="1"/>
          </p:nvPr>
        </p:nvSpPr>
        <p:spPr>
          <a:xfrm>
            <a:off x="1485173" y="3210020"/>
            <a:ext cx="9316540" cy="360363"/>
          </a:xfr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26" hasCustomPrompt="1"/>
          </p:nvPr>
        </p:nvSpPr>
        <p:spPr>
          <a:xfrm>
            <a:off x="10198141" y="3208962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763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+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4653364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15" name="Объект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Текст 12"/>
          <p:cNvSpPr>
            <a:spLocks noGrp="1"/>
          </p:cNvSpPr>
          <p:nvPr>
            <p:ph type="body" sz="quarter" idx="15"/>
          </p:nvPr>
        </p:nvSpPr>
        <p:spPr>
          <a:xfrm>
            <a:off x="334434" y="1628800"/>
            <a:ext cx="5568951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12"/>
          <p:cNvSpPr>
            <a:spLocks noGrp="1"/>
          </p:cNvSpPr>
          <p:nvPr>
            <p:ph type="body" sz="quarter" idx="16"/>
          </p:nvPr>
        </p:nvSpPr>
        <p:spPr>
          <a:xfrm>
            <a:off x="6288617" y="1628800"/>
            <a:ext cx="5568951" cy="172819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12"/>
          <p:cNvSpPr>
            <a:spLocks noGrp="1"/>
          </p:cNvSpPr>
          <p:nvPr>
            <p:ph type="body" sz="quarter" idx="17"/>
          </p:nvPr>
        </p:nvSpPr>
        <p:spPr>
          <a:xfrm>
            <a:off x="6288617" y="4005064"/>
            <a:ext cx="5568951" cy="1944216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6285481" y="3645023"/>
            <a:ext cx="5568952" cy="360039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20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AF879-FF3D-4736-AEBB-A15AD00D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877C5B-CBEF-48D1-AA93-5CA9ABB44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4E4AD3-1AA6-47B9-A1C0-074939FC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583C97-C956-4A8F-8BA6-971096DC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507747-8299-4D04-B28D-F5B895D5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15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8297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53" imgH="353" progId="TCLayout.ActiveDocument.1">
                  <p:embed/>
                </p:oleObj>
              </mc:Choice>
              <mc:Fallback>
                <p:oleObj name="Слайд think-cell" r:id="rId3" imgW="353" imgH="353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719853" y="1052736"/>
            <a:ext cx="6121400" cy="4896252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334963" y="1052742"/>
            <a:ext cx="5113337" cy="4896537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601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34484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53" imgH="353" progId="TCLayout.ActiveDocument.1">
                  <p:embed/>
                </p:oleObj>
              </mc:Choice>
              <mc:Fallback>
                <p:oleObj name="Слайд think-cell" r:id="rId3" imgW="353" imgH="353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334433" y="1047150"/>
            <a:ext cx="6121400" cy="4896252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6736863" y="1047150"/>
            <a:ext cx="5113337" cy="4896537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844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14541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53" imgH="353" progId="TCLayout.ActiveDocument.1">
                  <p:embed/>
                </p:oleObj>
              </mc:Choice>
              <mc:Fallback>
                <p:oleObj name="Слайд think-cell" r:id="rId3" imgW="353" imgH="353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334963" y="1052742"/>
            <a:ext cx="5113337" cy="4896537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quarter" idx="18"/>
          </p:nvPr>
        </p:nvSpPr>
        <p:spPr>
          <a:xfrm>
            <a:off x="5808663" y="1052513"/>
            <a:ext cx="6045200" cy="4897437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358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78950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53" imgH="353" progId="TCLayout.ActiveDocument.1">
                  <p:embed/>
                </p:oleObj>
              </mc:Choice>
              <mc:Fallback>
                <p:oleObj name="Слайд think-cell" r:id="rId3" imgW="353" imgH="353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аблица 3"/>
          <p:cNvSpPr>
            <a:spLocks noGrp="1"/>
          </p:cNvSpPr>
          <p:nvPr>
            <p:ph type="tbl" sz="quarter" idx="18"/>
          </p:nvPr>
        </p:nvSpPr>
        <p:spPr>
          <a:xfrm>
            <a:off x="334433" y="1052513"/>
            <a:ext cx="11519999" cy="4897437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63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731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53" imgH="353" progId="TCLayout.ActiveDocument.1">
                  <p:embed/>
                </p:oleObj>
              </mc:Choice>
              <mc:Fallback>
                <p:oleObj name="Слайд think-cell" r:id="rId3" imgW="353" imgH="353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772816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5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ТЕКСТ</a:t>
            </a: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4655840" y="4932770"/>
            <a:ext cx="756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5" name="Прямая соединительная линия 4"/>
          <p:cNvCxnSpPr/>
          <p:nvPr userDrawn="1"/>
        </p:nvCxnSpPr>
        <p:spPr>
          <a:xfrm>
            <a:off x="4655840" y="4917732"/>
            <a:ext cx="756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grpSp>
        <p:nvGrpSpPr>
          <p:cNvPr id="6" name="Группа 5"/>
          <p:cNvGrpSpPr/>
          <p:nvPr userDrawn="1"/>
        </p:nvGrpSpPr>
        <p:grpSpPr>
          <a:xfrm>
            <a:off x="1487488" y="4642666"/>
            <a:ext cx="2808312" cy="1039958"/>
            <a:chOff x="1487488" y="4642666"/>
            <a:chExt cx="3528392" cy="130661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7488" y="4642666"/>
              <a:ext cx="3528392" cy="83758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767" y="5582108"/>
              <a:ext cx="993054" cy="367172"/>
            </a:xfrm>
            <a:prstGeom prst="rect">
              <a:avLst/>
            </a:prstGeom>
          </p:spPr>
        </p:pic>
      </p:grpSp>
      <p:cxnSp>
        <p:nvCxnSpPr>
          <p:cNvPr id="10" name="Прямая соединительная линия 9"/>
          <p:cNvCxnSpPr/>
          <p:nvPr userDrawn="1"/>
        </p:nvCxnSpPr>
        <p:spPr>
          <a:xfrm>
            <a:off x="0" y="4932770"/>
            <a:ext cx="108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4917732"/>
            <a:ext cx="108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502789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AF742-BC60-4F70-8620-FBF601C2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321764-1521-45BD-ACB6-C45913834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4B170A-81A5-4904-9212-F0A40A23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669B3-9B90-4424-9004-54268095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8E794D-250B-47D2-BAD1-56B7B914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726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9172F-1306-437C-819D-D517DB001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6F85AE-2E80-469F-9D03-29A7AF586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00A812-7E57-4C84-BA9B-201E7D653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12FA4E-0921-46CD-A3DD-EBAD2A06B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45B59E-59F4-4113-BB41-538118FA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855A7F-D5E7-4F6F-9644-1928D8E8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55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6EAFA-A7EC-46F3-B8FF-340F4C332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2D53B0-6980-4B35-A278-BCD12A154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D4265F-46F8-4C86-A53E-FE6051521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583A81-02AA-4F56-810A-F841366B9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37F93B-0702-4A9B-AACF-67DE0EA21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23072A2-9A37-4591-83B2-00593013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6C6303-31E2-453F-B094-652FF287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9F3B7A2-7381-46FD-95C4-406977A9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36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55F1D-95DC-4F34-8B73-D0D437F5E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2CD498-6D76-40EA-A312-9A08C84A3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2306B6-7CC2-415E-BF8C-BCAF6557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E5556E-D14B-4263-8DA4-6FBFE60A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66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91FDCC-CF0F-4735-8450-26400762C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FBCC8A-C5B0-47B7-B3C7-07C71AFF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85BB32-5CE8-4D16-8E74-CBF6DDEE7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58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F92E8-F7BA-4CEA-92E1-29F1CCC70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818FA7-7487-4B69-AD7C-3617E338E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DA8861-D5D4-4975-B824-A72935FBB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1A106E-AFE0-4E91-B4FB-A412725F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A5EB64-2C7A-4CB4-A099-BBBE9C51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F28A46-CAB4-4DBF-8B59-85EA18167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80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35AAD-152C-4E1A-8396-C66DF732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211F7D-E4D9-45A0-BB9D-DD5817870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06578C-9A8A-40AB-93CC-FE137DB90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933457-F43F-4FEC-9978-A60D0DD28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BD350B-7D61-4DC9-9F2B-C0EE0E54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0AB0FB-0D8A-4847-8001-1BCCA8ACD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2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oleObject" Target="../embeddings/oleObject2.bin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DA020-6696-42DF-A7FA-EF961986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59CFC5-E479-46E2-B129-44CF4E967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BCF8E-45A6-409E-98C1-1F8F108EE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8BE66-306C-44CA-A8C5-84413550EB8A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895674-C757-43FF-B2F6-33C0B6EDD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4665D2-8FB0-4AB7-8F23-16E4E9B4F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96271-D6E8-4AC3-8BB0-E5B7D27C0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51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520102222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6" imgW="360" imgH="360" progId="TCLayout.ActiveDocument.1">
                  <p:embed/>
                </p:oleObj>
              </mc:Choice>
              <mc:Fallback>
                <p:oleObj name="Слайд think-cell" r:id="rId26" imgW="360" imgH="360" progId="TCLayout.ActiveDocument.1">
                  <p:embed/>
                  <p:pic>
                    <p:nvPicPr>
                      <p:cNvPr id="15" name="Объект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260001"/>
            <a:ext cx="11520000" cy="5040311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358344" y="6528475"/>
            <a:ext cx="896832" cy="21289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985181"/>
            <a:ext cx="12192000" cy="0"/>
          </a:xfrm>
          <a:prstGeom prst="line">
            <a:avLst/>
          </a:prstGeom>
          <a:solidFill>
            <a:srgbClr val="AE2C25"/>
          </a:solidFill>
          <a:ln w="12700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967762"/>
            <a:ext cx="12192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sp>
        <p:nvSpPr>
          <p:cNvPr id="14" name="Заголовок 1"/>
          <p:cNvSpPr txBox="1">
            <a:spLocks/>
          </p:cNvSpPr>
          <p:nvPr/>
        </p:nvSpPr>
        <p:spPr>
          <a:xfrm>
            <a:off x="334433" y="260648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pSp>
        <p:nvGrpSpPr>
          <p:cNvPr id="9" name="Группа 44"/>
          <p:cNvGrpSpPr>
            <a:grpSpLocks noChangeAspect="1"/>
          </p:cNvGrpSpPr>
          <p:nvPr/>
        </p:nvGrpSpPr>
        <p:grpSpPr>
          <a:xfrm>
            <a:off x="9490022" y="6501839"/>
            <a:ext cx="648071" cy="224086"/>
            <a:chOff x="338369" y="163286"/>
            <a:chExt cx="1440066" cy="497938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28" name="Picture 10" descr="Картинки по запросу &quot;бином лого&quot;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938" y="6501839"/>
            <a:ext cx="566418" cy="242751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 userDrawn="1"/>
        </p:nvSpPr>
        <p:spPr>
          <a:xfrm>
            <a:off x="6011077" y="6572091"/>
            <a:ext cx="166713" cy="169277"/>
          </a:xfrm>
          <a:prstGeom prst="rect">
            <a:avLst/>
          </a:prstGeom>
        </p:spPr>
        <p:txBody>
          <a:bodyPr wrap="none" lIns="0" tIns="0" rIns="0" bIns="0" anchor="ctr" anchorCtr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8333F-969B-4E2E-A6DA-00108481B495}" type="slidenum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31" name="Прямая соединительная линия 30"/>
          <p:cNvCxnSpPr/>
          <p:nvPr userDrawn="1"/>
        </p:nvCxnSpPr>
        <p:spPr>
          <a:xfrm>
            <a:off x="0" y="985181"/>
            <a:ext cx="12192000" cy="0"/>
          </a:xfrm>
          <a:prstGeom prst="line">
            <a:avLst/>
          </a:prstGeom>
          <a:solidFill>
            <a:srgbClr val="AE2C25"/>
          </a:solidFill>
          <a:ln w="12700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32" name="Прямая соединительная линия 31"/>
          <p:cNvCxnSpPr/>
          <p:nvPr userDrawn="1"/>
        </p:nvCxnSpPr>
        <p:spPr>
          <a:xfrm>
            <a:off x="0" y="967762"/>
            <a:ext cx="12192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sp>
        <p:nvSpPr>
          <p:cNvPr id="33" name="Заголовок 1"/>
          <p:cNvSpPr txBox="1">
            <a:spLocks/>
          </p:cNvSpPr>
          <p:nvPr userDrawn="1"/>
        </p:nvSpPr>
        <p:spPr>
          <a:xfrm>
            <a:off x="334433" y="260648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27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None/>
        <a:defRPr sz="1200" b="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Wingdings" pitchFamily="2" charset="2"/>
        <a:buChar char="§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–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7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ium-a.ru/public/article/images/40dc73603e66e8f3de1f4c982fc25fa0561f8ba3.jpg" TargetMode="External"/><Relationship Id="rId2" Type="http://schemas.openxmlformats.org/officeDocument/2006/relationships/hyperlink" Target="https://www.tovima.gr/wp-content/uploads/2019/07/06/shutterstock_6418850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.pinimg.com/originals/81/c0/44/81c0443f26096d5a0cf251c390e12ad0.jpg" TargetMode="External"/><Relationship Id="rId5" Type="http://schemas.openxmlformats.org/officeDocument/2006/relationships/hyperlink" Target="https://images.pexels.com/photos/268874/pexels-photo-268874.jpeg?auto=compress&amp;amp;cs=tinysrgb&amp;amp;fit=crop&amp;amp;h=627&amp;amp;w=1200" TargetMode="External"/><Relationship Id="rId4" Type="http://schemas.openxmlformats.org/officeDocument/2006/relationships/hyperlink" Target="https://ds04.infourok.ru/uploads/ex/021a/001278a9-b2eb86f0/img19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jpe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3" imgH="353" progId="TCLayout.ActiveDocument.1">
                  <p:embed/>
                </p:oleObj>
              </mc:Choice>
              <mc:Fallback>
                <p:oleObj name="Слайд think-cell" r:id="rId4" imgW="353" imgH="353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44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D30D5F6C-F2E1-4CAA-8705-6F106B3B8684}"/>
              </a:ext>
            </a:extLst>
          </p:cNvPr>
          <p:cNvSpPr txBox="1">
            <a:spLocks/>
          </p:cNvSpPr>
          <p:nvPr/>
        </p:nvSpPr>
        <p:spPr>
          <a:xfrm>
            <a:off x="1130594" y="778577"/>
            <a:ext cx="9144000" cy="67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Предмет Окружающий мир, 2 класс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6411C84-7FB2-420D-9C35-992FED099F0F}"/>
              </a:ext>
            </a:extLst>
          </p:cNvPr>
          <p:cNvSpPr txBox="1">
            <a:spLocks/>
          </p:cNvSpPr>
          <p:nvPr/>
        </p:nvSpPr>
        <p:spPr>
          <a:xfrm>
            <a:off x="675165" y="106326"/>
            <a:ext cx="10054856" cy="67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Урок 3.  ПОГОДА: ТЕМПЕРАТУРА, ОСАДКИ, ВЕТЕР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1A672D-4CF3-4C58-B059-5A59EB98C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164" y="1333869"/>
            <a:ext cx="5100857" cy="338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94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8CCDA12-9AD2-47FD-A264-D3AE3CD3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4A9FAF-FE8B-4D96-BF9C-C7E712A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+mn-lt"/>
              </a:rPr>
              <a:t>3.5. </a:t>
            </a:r>
            <a:r>
              <a:rPr lang="ru-RU" sz="36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Узнаю новое от учителя или из учебника</a:t>
            </a:r>
            <a:endParaRPr lang="ru-RU" sz="3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731F4-3F1A-42AB-80E6-737E58B06279}"/>
              </a:ext>
            </a:extLst>
          </p:cNvPr>
          <p:cNvSpPr txBox="1"/>
          <p:nvPr/>
        </p:nvSpPr>
        <p:spPr>
          <a:xfrm>
            <a:off x="1916518" y="5865483"/>
            <a:ext cx="6129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Чем полезен ветер и чем опасен ветер?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BE0422-C834-49C5-8853-3722233CD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31" y="1111656"/>
            <a:ext cx="8429885" cy="463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8CCDA12-9AD2-47FD-A264-D3AE3CD3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4A9FAF-FE8B-4D96-BF9C-C7E712A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+mn-lt"/>
              </a:rPr>
              <a:t>3.6. </a:t>
            </a:r>
            <a:r>
              <a:rPr lang="ru-RU" sz="36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Узнаю новое от учителя или из учебника</a:t>
            </a:r>
            <a:endParaRPr lang="ru-RU" sz="3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A2F56-6012-4C0C-A206-C251123EB7A2}"/>
              </a:ext>
            </a:extLst>
          </p:cNvPr>
          <p:cNvSpPr txBox="1"/>
          <p:nvPr/>
        </p:nvSpPr>
        <p:spPr>
          <a:xfrm>
            <a:off x="4021764" y="3189698"/>
            <a:ext cx="61296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Почему тепло бывает у поверхности земли, а выше становится холодно?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78615C-86CE-4C7A-AB49-AC7C9707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722" y="1152010"/>
            <a:ext cx="8810625" cy="1866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58BD9D-1FFB-4877-BC16-49C272575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53" y="3171968"/>
            <a:ext cx="3104264" cy="309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40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8CCDA12-9AD2-47FD-A264-D3AE3CD3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4A9FAF-FE8B-4D96-BF9C-C7E712A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+mn-lt"/>
              </a:rPr>
              <a:t>3.6. </a:t>
            </a:r>
            <a:r>
              <a:rPr lang="ru-RU" sz="36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Узнаю новое от учителя или из учебника</a:t>
            </a:r>
            <a:endParaRPr lang="ru-RU" sz="3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A2F56-6012-4C0C-A206-C251123EB7A2}"/>
              </a:ext>
            </a:extLst>
          </p:cNvPr>
          <p:cNvSpPr txBox="1"/>
          <p:nvPr/>
        </p:nvSpPr>
        <p:spPr>
          <a:xfrm>
            <a:off x="4021764" y="3189698"/>
            <a:ext cx="61296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Почему тепло бывает у поверхности земли, а выше становится холодно?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78615C-86CE-4C7A-AB49-AC7C9707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722" y="1152010"/>
            <a:ext cx="8810625" cy="1866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58BD9D-1FFB-4877-BC16-49C272575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53" y="3171968"/>
            <a:ext cx="3104264" cy="30930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9DAE29-942D-47A1-84EB-66DCEEAFFD95}"/>
              </a:ext>
            </a:extLst>
          </p:cNvPr>
          <p:cNvSpPr txBox="1"/>
          <p:nvPr/>
        </p:nvSpPr>
        <p:spPr>
          <a:xfrm>
            <a:off x="4021764" y="4361286"/>
            <a:ext cx="6129668" cy="193899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Потому что лучи солнца не нагревают воздух, но нагревают почву, дома, скалы и растения, которые отдают своё тепло воздуху. Нагретый воздух поднимается и в вышине остывает.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06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8CCDA12-9AD2-47FD-A264-D3AE3CD3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4A9FAF-FE8B-4D96-BF9C-C7E712A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+mn-lt"/>
              </a:rPr>
              <a:t>3.7. </a:t>
            </a:r>
            <a:r>
              <a:rPr lang="ru-RU" sz="36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Узнаю новое от учителя или из учебника</a:t>
            </a:r>
            <a:endParaRPr lang="ru-RU" sz="3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3B20C-5F13-45D6-AAD8-59D9A04425DC}"/>
              </a:ext>
            </a:extLst>
          </p:cNvPr>
          <p:cNvSpPr txBox="1"/>
          <p:nvPr/>
        </p:nvSpPr>
        <p:spPr>
          <a:xfrm>
            <a:off x="789467" y="3634716"/>
            <a:ext cx="426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Как образуются облака?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5F9F0E-130C-4B8A-A68C-34631E6D8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904"/>
            <a:ext cx="8107818" cy="222751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70EA392-537E-401A-A9F6-04B877720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537" y="3512537"/>
            <a:ext cx="4852239" cy="272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72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8CCDA12-9AD2-47FD-A264-D3AE3CD3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4A9FAF-FE8B-4D96-BF9C-C7E712A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59" y="116664"/>
            <a:ext cx="11875481" cy="822922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+mn-lt"/>
              </a:rPr>
              <a:t>3.8. </a:t>
            </a:r>
            <a:r>
              <a:rPr lang="ru-RU" sz="36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Узнаю новое от учителя или из учебника</a:t>
            </a:r>
            <a:endParaRPr lang="ru-RU" sz="3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B98750-702A-4F18-9BB1-7087856DC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59" y="1219459"/>
            <a:ext cx="7031142" cy="5233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53AFD2-5321-4151-A1E5-80BE59771643}"/>
              </a:ext>
            </a:extLst>
          </p:cNvPr>
          <p:cNvSpPr txBox="1"/>
          <p:nvPr/>
        </p:nvSpPr>
        <p:spPr>
          <a:xfrm>
            <a:off x="7490850" y="1379162"/>
            <a:ext cx="454289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200" b="1" i="0" dirty="0">
                <a:solidFill>
                  <a:srgbClr val="242021"/>
                </a:solidFill>
                <a:effectLst/>
                <a:latin typeface="PragmaticaCSanPin-Bold"/>
              </a:rPr>
              <a:t>Сравнить облака можно</a:t>
            </a:r>
            <a:br>
              <a:rPr lang="ru-RU" sz="2200" b="1" i="0" dirty="0">
                <a:solidFill>
                  <a:srgbClr val="242021"/>
                </a:solidFill>
                <a:effectLst/>
                <a:latin typeface="PragmaticaCSanPin-Bold"/>
              </a:rPr>
            </a:br>
            <a:r>
              <a:rPr lang="ru-RU" sz="2200" b="1" i="0" dirty="0">
                <a:solidFill>
                  <a:srgbClr val="242021"/>
                </a:solidFill>
                <a:effectLst/>
                <a:latin typeface="PragmaticaCSanPin-Bold"/>
              </a:rPr>
              <a:t>с помощью опорных слов</a:t>
            </a:r>
          </a:p>
          <a:p>
            <a:pPr>
              <a:spcBef>
                <a:spcPts val="1200"/>
              </a:spcBef>
            </a:pPr>
            <a:r>
              <a:rPr lang="ru-RU" sz="2200" b="0" i="0" dirty="0">
                <a:solidFill>
                  <a:srgbClr val="242021"/>
                </a:solidFill>
                <a:effectLst/>
                <a:latin typeface="PragmaticaCSanPin-Regular-Identity-H"/>
              </a:rPr>
              <a:t>Облака могут быть белыми, серыми свинцовыми и почти чёрными.</a:t>
            </a:r>
          </a:p>
          <a:p>
            <a:pPr>
              <a:spcBef>
                <a:spcPts val="1200"/>
              </a:spcBef>
            </a:pPr>
            <a:r>
              <a:rPr lang="ru-RU" sz="2200" b="0" i="0" dirty="0">
                <a:solidFill>
                  <a:srgbClr val="242021"/>
                </a:solidFill>
                <a:effectLst/>
                <a:latin typeface="PragmaticaCSanPin-Regular-Identity-H"/>
              </a:rPr>
              <a:t>Они могут занимать часть небосвода или затягивать его целиком.</a:t>
            </a:r>
          </a:p>
          <a:p>
            <a:pPr>
              <a:spcBef>
                <a:spcPts val="1200"/>
              </a:spcBef>
            </a:pPr>
            <a:r>
              <a:rPr lang="ru-RU" sz="2200" b="0" i="0" dirty="0">
                <a:solidFill>
                  <a:srgbClr val="242021"/>
                </a:solidFill>
                <a:effectLst/>
                <a:latin typeface="PragmaticaCSanPin-Regular-Identity-H"/>
              </a:rPr>
              <a:t>Облака могут быть почти прозрачными или совсем</a:t>
            </a:r>
            <a:br>
              <a:rPr lang="ru-RU" sz="2200" b="0" i="0" dirty="0">
                <a:solidFill>
                  <a:srgbClr val="242021"/>
                </a:solidFill>
                <a:effectLst/>
                <a:latin typeface="PragmaticaCSanPin-Regular-Identity-H"/>
              </a:rPr>
            </a:br>
            <a:r>
              <a:rPr lang="ru-RU" sz="2200" b="0" i="0" dirty="0">
                <a:solidFill>
                  <a:srgbClr val="242021"/>
                </a:solidFill>
                <a:effectLst/>
                <a:latin typeface="PragmaticaCSanPin-Regular-Identity-H"/>
              </a:rPr>
              <a:t>непрозрачными.</a:t>
            </a:r>
          </a:p>
          <a:p>
            <a:pPr>
              <a:spcBef>
                <a:spcPts val="1200"/>
              </a:spcBef>
            </a:pPr>
            <a:r>
              <a:rPr lang="ru-RU" sz="2200" b="0" i="0" dirty="0">
                <a:solidFill>
                  <a:srgbClr val="242021"/>
                </a:solidFill>
                <a:effectLst/>
                <a:latin typeface="PragmaticaCSanPin-Regular-Identity-H"/>
              </a:rPr>
              <a:t>Они могут напоминать клочья, нити, клубы дыма, перья, пелену, валы и комья</a:t>
            </a:r>
            <a:r>
              <a:rPr lang="ru-RU" sz="2200" dirty="0"/>
              <a:t> </a:t>
            </a: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38137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8CCDA12-9AD2-47FD-A264-D3AE3CD3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4A9FAF-FE8B-4D96-BF9C-C7E712A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+mn-lt"/>
              </a:rPr>
              <a:t>3.9. </a:t>
            </a:r>
            <a:r>
              <a:rPr lang="ru-RU" sz="36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Узнаю новое от учителя или из учебника</a:t>
            </a:r>
            <a:endParaRPr lang="ru-RU" sz="3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C10A3C-8D05-4599-A1AA-2F14B3C3F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3" y="1028700"/>
            <a:ext cx="7794773" cy="4298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9BCFBA-F8C8-412E-9AB6-0466FFBBE28B}"/>
              </a:ext>
            </a:extLst>
          </p:cNvPr>
          <p:cNvSpPr txBox="1"/>
          <p:nvPr/>
        </p:nvSpPr>
        <p:spPr>
          <a:xfrm>
            <a:off x="8546421" y="3287440"/>
            <a:ext cx="34473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Что такое метель? Что такое ураган?</a:t>
            </a:r>
          </a:p>
          <a:p>
            <a:pPr indent="180340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Чем опасны метель, туман, гроза и ураган?</a:t>
            </a:r>
          </a:p>
        </p:txBody>
      </p:sp>
    </p:spTree>
    <p:extLst>
      <p:ext uri="{BB962C8B-B14F-4D97-AF65-F5344CB8AC3E}">
        <p14:creationId xmlns:p14="http://schemas.microsoft.com/office/powerpoint/2010/main" val="2703073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Объект 3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32" name="Объект 3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 hidden="1"/>
          <p:cNvSpPr/>
          <p:nvPr>
            <p:custDataLst>
              <p:tags r:id="rId2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1344" y="44624"/>
            <a:ext cx="11812103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rgbClr val="4651A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51A2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A7C2DC5-1FBE-4A3D-890F-CD45551067A2}"/>
              </a:ext>
            </a:extLst>
          </p:cNvPr>
          <p:cNvSpPr txBox="1">
            <a:spLocks/>
          </p:cNvSpPr>
          <p:nvPr/>
        </p:nvSpPr>
        <p:spPr>
          <a:xfrm>
            <a:off x="277734" y="153533"/>
            <a:ext cx="11793459" cy="80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4.1.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Я тренируюсь. </a:t>
            </a:r>
            <a:endParaRPr kumimoji="0" lang="ru-RU" sz="3600" b="0" i="0" u="none" strike="sng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046C0-01B7-4E53-9D5E-C01F5A632501}"/>
              </a:ext>
            </a:extLst>
          </p:cNvPr>
          <p:cNvSpPr txBox="1"/>
          <p:nvPr/>
        </p:nvSpPr>
        <p:spPr>
          <a:xfrm>
            <a:off x="1246665" y="1818895"/>
            <a:ext cx="87692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Расскажите о погоде в день занятий утром и днём, о погоде в недавние дни, о погоде летом, используя слова этого урока.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E90378-C021-4A4E-922A-4E0990909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472" y="1068586"/>
            <a:ext cx="7595055" cy="4489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4D2D84-BA43-4B1F-936A-24C58612B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865" y="2727237"/>
            <a:ext cx="3890408" cy="306217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363EFF8-E056-46A7-983B-E8FBC055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563" y="2713267"/>
            <a:ext cx="4082903" cy="306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87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Объект 3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32" name="Объект 3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 hidden="1"/>
          <p:cNvSpPr/>
          <p:nvPr>
            <p:custDataLst>
              <p:tags r:id="rId2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1344" y="44624"/>
            <a:ext cx="11812103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rgbClr val="4651A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51A2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A7C2DC5-1FBE-4A3D-890F-CD45551067A2}"/>
              </a:ext>
            </a:extLst>
          </p:cNvPr>
          <p:cNvSpPr txBox="1">
            <a:spLocks/>
          </p:cNvSpPr>
          <p:nvPr/>
        </p:nvSpPr>
        <p:spPr>
          <a:xfrm>
            <a:off x="277734" y="153533"/>
            <a:ext cx="11793459" cy="80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4.2.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Я тренируюсь (задание с самопроверкой). </a:t>
            </a:r>
            <a:endParaRPr kumimoji="0" lang="ru-RU" sz="3600" b="0" i="0" u="none" strike="sng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DCACF-5A2D-4997-93D8-60BDFC94A1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735"/>
          <a:stretch/>
        </p:blipFill>
        <p:spPr>
          <a:xfrm>
            <a:off x="5924882" y="4179238"/>
            <a:ext cx="6146311" cy="20089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C149A9-658A-4861-900B-710552413C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7924"/>
          <a:stretch/>
        </p:blipFill>
        <p:spPr>
          <a:xfrm>
            <a:off x="191344" y="1022748"/>
            <a:ext cx="6083134" cy="331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42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Объект 3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32" name="Объект 3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 hidden="1"/>
          <p:cNvSpPr/>
          <p:nvPr>
            <p:custDataLst>
              <p:tags r:id="rId2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1344" y="44624"/>
            <a:ext cx="11812103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rgbClr val="4651A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51A2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A7C2DC5-1FBE-4A3D-890F-CD45551067A2}"/>
              </a:ext>
            </a:extLst>
          </p:cNvPr>
          <p:cNvSpPr txBox="1">
            <a:spLocks/>
          </p:cNvSpPr>
          <p:nvPr/>
        </p:nvSpPr>
        <p:spPr>
          <a:xfrm>
            <a:off x="277734" y="153533"/>
            <a:ext cx="11793459" cy="80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4.2.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Я тренируюсь (задание с самопроверкой). </a:t>
            </a:r>
            <a:endParaRPr kumimoji="0" lang="ru-RU" sz="3600" b="0" i="0" u="none" strike="sng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DCACF-5A2D-4997-93D8-60BDFC94A1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735"/>
          <a:stretch/>
        </p:blipFill>
        <p:spPr>
          <a:xfrm>
            <a:off x="5924882" y="4179238"/>
            <a:ext cx="6146311" cy="20089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C149A9-658A-4861-900B-710552413C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7924"/>
          <a:stretch/>
        </p:blipFill>
        <p:spPr>
          <a:xfrm>
            <a:off x="191344" y="1022748"/>
            <a:ext cx="6083134" cy="3312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97B8BE-E4D5-4A02-BACB-E21B393E9389}"/>
              </a:ext>
            </a:extLst>
          </p:cNvPr>
          <p:cNvSpPr txBox="1"/>
          <p:nvPr/>
        </p:nvSpPr>
        <p:spPr>
          <a:xfrm>
            <a:off x="7593033" y="4361357"/>
            <a:ext cx="11880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обложном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D602A2-7C7E-4809-BF6F-BC9965912D92}"/>
              </a:ext>
            </a:extLst>
          </p:cNvPr>
          <p:cNvSpPr txBox="1"/>
          <p:nvPr/>
        </p:nvSpPr>
        <p:spPr>
          <a:xfrm>
            <a:off x="10008518" y="4299571"/>
            <a:ext cx="112050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ливневом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F59555-770E-44BB-BFD0-849CF81BC9D4}"/>
              </a:ext>
            </a:extLst>
          </p:cNvPr>
          <p:cNvSpPr txBox="1"/>
          <p:nvPr/>
        </p:nvSpPr>
        <p:spPr>
          <a:xfrm>
            <a:off x="7694105" y="4856089"/>
            <a:ext cx="77328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капель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4AB003-ED2E-48B4-A033-89FFE7BA4934}"/>
              </a:ext>
            </a:extLst>
          </p:cNvPr>
          <p:cNvSpPr txBox="1"/>
          <p:nvPr/>
        </p:nvSpPr>
        <p:spPr>
          <a:xfrm>
            <a:off x="8613988" y="5384092"/>
            <a:ext cx="145475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говорится</a:t>
            </a:r>
          </a:p>
        </p:txBody>
      </p:sp>
    </p:spTree>
    <p:extLst>
      <p:ext uri="{BB962C8B-B14F-4D97-AF65-F5344CB8AC3E}">
        <p14:creationId xmlns:p14="http://schemas.microsoft.com/office/powerpoint/2010/main" val="1582615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713AD-9AA1-4A41-AE9D-AD8AD819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169183"/>
            <a:ext cx="10515600" cy="52322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7. Расскажу о результатах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D03CFD-DEC2-442E-AF87-B6C815F01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36" y="1066256"/>
            <a:ext cx="4657060" cy="954107"/>
          </a:xfrm>
          <a:solidFill>
            <a:srgbClr val="FFFFCC"/>
          </a:solidFill>
        </p:spPr>
        <p:txBody>
          <a:bodyPr/>
          <a:lstStyle/>
          <a:p>
            <a:pPr>
              <a:buFontTx/>
              <a:buChar char="-"/>
            </a:pPr>
            <a:r>
              <a:rPr lang="ru-RU" sz="2400" dirty="0"/>
              <a:t> Что мы сегодня узнали и чему научились?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072BDBB-B52D-4EF2-921B-D5E9ECF6AC2B}"/>
              </a:ext>
            </a:extLst>
          </p:cNvPr>
          <p:cNvSpPr txBox="1">
            <a:spLocks/>
          </p:cNvSpPr>
          <p:nvPr/>
        </p:nvSpPr>
        <p:spPr>
          <a:xfrm>
            <a:off x="424543" y="321583"/>
            <a:ext cx="10515600" cy="523220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tx1"/>
                </a:solidFill>
                <a:latin typeface="+mn-lt"/>
              </a:rPr>
              <a:t>5. Расскажу о результатах</a:t>
            </a:r>
          </a:p>
        </p:txBody>
      </p:sp>
    </p:spTree>
    <p:extLst>
      <p:ext uri="{BB962C8B-B14F-4D97-AF65-F5344CB8AC3E}">
        <p14:creationId xmlns:p14="http://schemas.microsoft.com/office/powerpoint/2010/main" val="3152399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Объект 3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32" name="Объект 3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 hidden="1"/>
          <p:cNvSpPr/>
          <p:nvPr>
            <p:custDataLst>
              <p:tags r:id="rId2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1344" y="44624"/>
            <a:ext cx="11812103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rgbClr val="4651A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51A2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79D8D65-1494-4B5B-A6B0-0924DFEE6A6A}"/>
              </a:ext>
            </a:extLst>
          </p:cNvPr>
          <p:cNvSpPr txBox="1">
            <a:spLocks/>
          </p:cNvSpPr>
          <p:nvPr/>
        </p:nvSpPr>
        <p:spPr>
          <a:xfrm>
            <a:off x="838200" y="223611"/>
            <a:ext cx="10515600" cy="802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1. Вспоминаем то, что знаем </a:t>
            </a:r>
            <a:endParaRPr kumimoji="0" lang="ru-RU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15440FC8-F314-4CBD-BCE5-5D45782910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415B2A-0024-4A10-86FF-5173F72E6C7F}"/>
              </a:ext>
            </a:extLst>
          </p:cNvPr>
          <p:cNvSpPr txBox="1"/>
          <p:nvPr/>
        </p:nvSpPr>
        <p:spPr>
          <a:xfrm>
            <a:off x="614030" y="1205099"/>
            <a:ext cx="32562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/>
            <a:r>
              <a:rPr lang="ru-RU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Что такое явление природы?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/>
            <a:r>
              <a:rPr lang="ru-RU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От каких явлений неживой природы зависит твой выбор одежды перед выходом из дома?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9F99F5-5DB7-4811-AE87-1C18CE4E4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7648" y="1146942"/>
            <a:ext cx="7285800" cy="48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1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713AD-9AA1-4A41-AE9D-AD8AD819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169183"/>
            <a:ext cx="10515600" cy="52322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7. Расскажу о результатах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D03CFD-DEC2-442E-AF87-B6C815F01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36" y="1066256"/>
            <a:ext cx="4657060" cy="954107"/>
          </a:xfrm>
          <a:solidFill>
            <a:srgbClr val="FFFFCC"/>
          </a:solidFill>
        </p:spPr>
        <p:txBody>
          <a:bodyPr/>
          <a:lstStyle/>
          <a:p>
            <a:pPr>
              <a:buFontTx/>
              <a:buChar char="-"/>
            </a:pPr>
            <a:r>
              <a:rPr lang="ru-RU" sz="2400" dirty="0"/>
              <a:t> Что мы сегодня узнали и чему научились?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8CA673-9A17-4F40-AFD9-73BF0CEF8CDB}"/>
              </a:ext>
            </a:extLst>
          </p:cNvPr>
          <p:cNvSpPr/>
          <p:nvPr/>
        </p:nvSpPr>
        <p:spPr>
          <a:xfrm>
            <a:off x="6096000" y="1127812"/>
            <a:ext cx="5889164" cy="156966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Узнали, как описывать погоду. </a:t>
            </a:r>
          </a:p>
          <a:p>
            <a:r>
              <a:rPr lang="ru-RU" sz="2400" dirty="0"/>
              <a:t>Мы теперь знаем, что от ветра, осадков и температуры воздуха зависит работа и поведение людей на открытом воздухе.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072BDBB-B52D-4EF2-921B-D5E9ECF6AC2B}"/>
              </a:ext>
            </a:extLst>
          </p:cNvPr>
          <p:cNvSpPr txBox="1">
            <a:spLocks/>
          </p:cNvSpPr>
          <p:nvPr/>
        </p:nvSpPr>
        <p:spPr>
          <a:xfrm>
            <a:off x="424543" y="321583"/>
            <a:ext cx="10515600" cy="523220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>
                <a:solidFill>
                  <a:schemeClr val="tx1"/>
                </a:solidFill>
                <a:latin typeface="+mn-lt"/>
              </a:rPr>
              <a:t>5. </a:t>
            </a:r>
            <a:r>
              <a:rPr lang="ru-RU" sz="3600" dirty="0">
                <a:solidFill>
                  <a:schemeClr val="tx1"/>
                </a:solidFill>
                <a:latin typeface="+mn-lt"/>
              </a:rPr>
              <a:t>Расскажу о результатах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1035C96-D06F-415B-A9ED-354E80E3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356" y="4160529"/>
            <a:ext cx="2946774" cy="22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6978E8-8CC9-48EE-8F79-717769A988D1}"/>
              </a:ext>
            </a:extLst>
          </p:cNvPr>
          <p:cNvSpPr/>
          <p:nvPr/>
        </p:nvSpPr>
        <p:spPr>
          <a:xfrm>
            <a:off x="206836" y="4867842"/>
            <a:ext cx="5293180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ru-RU" sz="2800" dirty="0"/>
              <a:t>- Что вам понравилось на уроке?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DD8FE88-FC53-4902-AB20-B1C630D34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944" y="4279214"/>
            <a:ext cx="2955851" cy="221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17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6400C-F0BE-4981-9BE0-E233D603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Используемые материалы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6BC204-D0B0-4F77-8D82-D900F7B6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10515600" cy="5143577"/>
          </a:xfrm>
        </p:spPr>
        <p:txBody>
          <a:bodyPr>
            <a:normAutofit fontScale="92500" lnSpcReduction="20000"/>
          </a:bodyPr>
          <a:lstStyle/>
          <a:p>
            <a:r>
              <a:rPr lang="en-US" sz="2800" u="sng" dirty="0">
                <a:hlinkClick r:id="rId2"/>
              </a:rPr>
              <a:t>https://www.tovima.gr/wp-content/uploads/2019/07/06/shutterstock_64188502.jpg</a:t>
            </a:r>
            <a:endParaRPr lang="ru-RU" sz="2800" u="sng" dirty="0"/>
          </a:p>
          <a:p>
            <a:r>
              <a:rPr lang="en-US" sz="2800" u="sng" dirty="0">
                <a:hlinkClick r:id="rId3"/>
              </a:rPr>
              <a:t>https://www.socium-a.ru/public/article/images/40dc73603e66e8f3de1f4c982fc25fa0561f8ba3.jpg</a:t>
            </a:r>
            <a:endParaRPr lang="ru-RU" sz="2800" u="sng" dirty="0"/>
          </a:p>
          <a:p>
            <a:r>
              <a:rPr lang="en-US" sz="2800" u="sng" dirty="0">
                <a:hlinkClick r:id="rId4"/>
              </a:rPr>
              <a:t>https://ds04.infourok.ru/uploads/ex/021a/001278a9-b2eb86f0/img19.jpg</a:t>
            </a:r>
            <a:endParaRPr lang="ru-RU" u="sng" dirty="0"/>
          </a:p>
          <a:p>
            <a:r>
              <a:rPr lang="en-US" sz="2800" u="sng" dirty="0">
                <a:hlinkClick r:id="rId5"/>
              </a:rPr>
              <a:t>https://images.pexels.com/photos/268874/pexels-photo-268874.jpeg?auto=compress&amp;amp;cs=tinysrgb&amp;amp;fit=crop&amp;amp;h=627&amp;amp;w=1200</a:t>
            </a:r>
            <a:endParaRPr lang="ru-RU" sz="2800" u="sng" dirty="0"/>
          </a:p>
          <a:p>
            <a:r>
              <a:rPr lang="en-US" sz="2800" u="sng" dirty="0"/>
              <a:t>https://ds04.infourok.ru/uploads/ex/0076/000b7225-5d71a6b0/img12.jpg</a:t>
            </a:r>
            <a:endParaRPr lang="ru-RU" sz="2800" u="sng" dirty="0"/>
          </a:p>
          <a:p>
            <a:r>
              <a:rPr lang="en-US" sz="2800" u="sng" dirty="0">
                <a:hlinkClick r:id="rId6"/>
              </a:rPr>
              <a:t>https://i.pinimg.com/originals/81/c0/44/81c0443f26096d5a0cf251c390e12ad0.jpg</a:t>
            </a:r>
            <a:endParaRPr lang="ru-RU" sz="2800" u="sng" dirty="0"/>
          </a:p>
          <a:p>
            <a:r>
              <a:rPr lang="en-US" sz="2800" u="sng" dirty="0"/>
              <a:t>https://drasler.ru/wp-content/uploads/2019/08/</a:t>
            </a:r>
            <a:r>
              <a:rPr lang="ru-RU" sz="2800" u="sng" dirty="0"/>
              <a:t>Обои-для-рабочего-стола-сентябрь-в-деревне-11.</a:t>
            </a:r>
            <a:r>
              <a:rPr lang="en-US" sz="2800" u="sng" dirty="0"/>
              <a:t>jpg</a:t>
            </a:r>
            <a:endParaRPr lang="ru-RU" sz="2800" u="sng" dirty="0"/>
          </a:p>
          <a:p>
            <a:endParaRPr lang="ru-RU" sz="2800" u="sng" dirty="0"/>
          </a:p>
          <a:p>
            <a:endParaRPr lang="ru-RU" u="sng" dirty="0"/>
          </a:p>
          <a:p>
            <a:endParaRPr lang="ru-RU" u="sng" dirty="0"/>
          </a:p>
          <a:p>
            <a:endParaRPr lang="ru-RU" u="sng" dirty="0"/>
          </a:p>
          <a:p>
            <a:endParaRPr lang="ru-RU" u="sng" dirty="0"/>
          </a:p>
          <a:p>
            <a:endParaRPr lang="ru-RU" sz="2800" u="sng" dirty="0"/>
          </a:p>
          <a:p>
            <a:endParaRPr lang="ru-RU" sz="2800" u="sng" dirty="0"/>
          </a:p>
          <a:p>
            <a:endParaRPr lang="ru-RU" sz="2800" u="sng" dirty="0"/>
          </a:p>
          <a:p>
            <a:endParaRPr lang="en-US" sz="2800" u="sng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283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Объект 3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32" name="Объект 3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 hidden="1"/>
          <p:cNvSpPr/>
          <p:nvPr>
            <p:custDataLst>
              <p:tags r:id="rId2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1344" y="44624"/>
            <a:ext cx="11812103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rgbClr val="4651A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51A2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81198EA-1D0D-4F2F-9830-20E17368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0"/>
            <a:ext cx="7601839" cy="82292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+mn-lt"/>
              </a:rPr>
              <a:t>2. Не могу понять и объяснить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5D054A9-BC41-459F-833E-A432A5C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4393748"/>
            <a:ext cx="881602" cy="7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5E990A-7D63-4C57-9812-CB72E7410249}"/>
              </a:ext>
            </a:extLst>
          </p:cNvPr>
          <p:cNvSpPr txBox="1"/>
          <p:nvPr/>
        </p:nvSpPr>
        <p:spPr>
          <a:xfrm>
            <a:off x="1216035" y="4637365"/>
            <a:ext cx="4855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Что вы сможете узнать на уроке?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DF30666-FCC1-4535-BD3B-854E00558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433" y="1116422"/>
            <a:ext cx="9029700" cy="28289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B82BB3-83A1-49E8-955A-A845AF2EAF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187"/>
          <a:stretch/>
        </p:blipFill>
        <p:spPr>
          <a:xfrm>
            <a:off x="7936272" y="3331927"/>
            <a:ext cx="406717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03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Объект 3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32" name="Объект 3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 hidden="1"/>
          <p:cNvSpPr/>
          <p:nvPr>
            <p:custDataLst>
              <p:tags r:id="rId2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1344" y="44624"/>
            <a:ext cx="11812103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rgbClr val="4651A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51A2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81198EA-1D0D-4F2F-9830-20E17368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0"/>
            <a:ext cx="6901849" cy="82292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+mn-lt"/>
              </a:rPr>
              <a:t>2. Не могу понять и объяснить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5D054A9-BC41-459F-833E-A432A5C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4393748"/>
            <a:ext cx="881602" cy="7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5E990A-7D63-4C57-9812-CB72E7410249}"/>
              </a:ext>
            </a:extLst>
          </p:cNvPr>
          <p:cNvSpPr txBox="1"/>
          <p:nvPr/>
        </p:nvSpPr>
        <p:spPr>
          <a:xfrm>
            <a:off x="1216035" y="4637365"/>
            <a:ext cx="4855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Что вы сможете узнать на уроке?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DF30666-FCC1-4535-BD3B-854E00558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433" y="1116422"/>
            <a:ext cx="9029700" cy="28289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B82BB3-83A1-49E8-955A-A845AF2EAF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187"/>
          <a:stretch/>
        </p:blipFill>
        <p:spPr>
          <a:xfrm>
            <a:off x="7936272" y="3331927"/>
            <a:ext cx="4067175" cy="2828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8EC4D-FB8F-4174-BE11-8A0C152E667C}"/>
              </a:ext>
            </a:extLst>
          </p:cNvPr>
          <p:cNvSpPr txBox="1"/>
          <p:nvPr/>
        </p:nvSpPr>
        <p:spPr>
          <a:xfrm>
            <a:off x="775234" y="5473342"/>
            <a:ext cx="6097772" cy="46166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Что такое погода? Какая погода хорошая?</a:t>
            </a:r>
          </a:p>
        </p:txBody>
      </p:sp>
    </p:spTree>
    <p:extLst>
      <p:ext uri="{BB962C8B-B14F-4D97-AF65-F5344CB8AC3E}">
        <p14:creationId xmlns:p14="http://schemas.microsoft.com/office/powerpoint/2010/main" val="1622901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8CCDA12-9AD2-47FD-A264-D3AE3CD3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4A9FAF-FE8B-4D96-BF9C-C7E712A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+mn-lt"/>
              </a:rPr>
              <a:t>3.1. </a:t>
            </a:r>
            <a:r>
              <a:rPr lang="ru-RU" sz="36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Узнаю новое от учителя или из учебника</a:t>
            </a:r>
            <a:endParaRPr lang="ru-RU" sz="3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0C8FF2-56B0-495E-8792-33D633788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41" y="1119187"/>
            <a:ext cx="9820940" cy="496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35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8CCDA12-9AD2-47FD-A264-D3AE3CD3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4A9FAF-FE8B-4D96-BF9C-C7E712A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+mn-lt"/>
              </a:rPr>
              <a:t>3.2. </a:t>
            </a:r>
            <a:r>
              <a:rPr lang="ru-RU" sz="36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Узнаю новое от учителя или из учебника</a:t>
            </a:r>
            <a:endParaRPr lang="ru-RU" sz="3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641CA9-C63E-452C-96A5-0F9FAA4269F1}"/>
              </a:ext>
            </a:extLst>
          </p:cNvPr>
          <p:cNvSpPr txBox="1"/>
          <p:nvPr/>
        </p:nvSpPr>
        <p:spPr>
          <a:xfrm>
            <a:off x="334433" y="3429000"/>
            <a:ext cx="45645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/>
              <a:t>Что такое осадки? </a:t>
            </a:r>
          </a:p>
          <a:p>
            <a:pPr marL="342900" indent="-342900">
              <a:buFontTx/>
              <a:buChar char="-"/>
            </a:pPr>
            <a:endParaRPr lang="ru-RU" sz="2400" dirty="0"/>
          </a:p>
          <a:p>
            <a:pPr marL="342900" indent="-342900">
              <a:buFontTx/>
              <a:buChar char="-"/>
            </a:pPr>
            <a:endParaRPr lang="ru-RU" sz="2400" dirty="0"/>
          </a:p>
          <a:p>
            <a:r>
              <a:rPr lang="ru-RU" sz="2400" dirty="0"/>
              <a:t>- Какие бывают осадки? Чем они отличаются?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962164-A295-44E2-80FB-52031805E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585" y="1202032"/>
            <a:ext cx="87249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6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8CCDA12-9AD2-47FD-A264-D3AE3CD3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4A9FAF-FE8B-4D96-BF9C-C7E712A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+mn-lt"/>
              </a:rPr>
              <a:t>3.3. </a:t>
            </a:r>
            <a:r>
              <a:rPr lang="ru-RU" sz="36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Узнаю новое от учителя или из учебника</a:t>
            </a:r>
            <a:endParaRPr lang="ru-RU" sz="3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641CA9-C63E-452C-96A5-0F9FAA4269F1}"/>
              </a:ext>
            </a:extLst>
          </p:cNvPr>
          <p:cNvSpPr txBox="1"/>
          <p:nvPr/>
        </p:nvSpPr>
        <p:spPr>
          <a:xfrm>
            <a:off x="334433" y="3429000"/>
            <a:ext cx="45645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/>
              <a:t>Что такое осадки? </a:t>
            </a:r>
          </a:p>
          <a:p>
            <a:pPr marL="342900" indent="-342900">
              <a:buFontTx/>
              <a:buChar char="-"/>
            </a:pPr>
            <a:endParaRPr lang="ru-RU" sz="2400" dirty="0"/>
          </a:p>
          <a:p>
            <a:pPr marL="342900" indent="-342900">
              <a:buFontTx/>
              <a:buChar char="-"/>
            </a:pPr>
            <a:endParaRPr lang="ru-RU" sz="2400" dirty="0"/>
          </a:p>
          <a:p>
            <a:r>
              <a:rPr lang="ru-RU" sz="2400" dirty="0"/>
              <a:t>- Какие бывают осадки? Чем они отличаются?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962164-A295-44E2-80FB-52031805E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585" y="1202032"/>
            <a:ext cx="8724900" cy="18383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21519A-1ACE-4EDE-908F-7AAEAB7C2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302" y="3040357"/>
            <a:ext cx="4778449" cy="31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99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8CCDA12-9AD2-47FD-A264-D3AE3CD3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4A9FAF-FE8B-4D96-BF9C-C7E712A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+mn-lt"/>
              </a:rPr>
              <a:t>3.3. </a:t>
            </a:r>
            <a:r>
              <a:rPr lang="ru-RU" sz="36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Узнаю новое от учителя или из учебника</a:t>
            </a:r>
            <a:endParaRPr lang="ru-RU" sz="3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641CA9-C63E-452C-96A5-0F9FAA4269F1}"/>
              </a:ext>
            </a:extLst>
          </p:cNvPr>
          <p:cNvSpPr txBox="1"/>
          <p:nvPr/>
        </p:nvSpPr>
        <p:spPr>
          <a:xfrm>
            <a:off x="334433" y="3429000"/>
            <a:ext cx="45645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/>
              <a:t>Что такое осадки? </a:t>
            </a:r>
          </a:p>
          <a:p>
            <a:pPr marL="342900" indent="-342900">
              <a:buFontTx/>
              <a:buChar char="-"/>
            </a:pPr>
            <a:endParaRPr lang="ru-RU" sz="2400" dirty="0"/>
          </a:p>
          <a:p>
            <a:pPr marL="342900" indent="-342900">
              <a:buFontTx/>
              <a:buChar char="-"/>
            </a:pPr>
            <a:endParaRPr lang="ru-RU" sz="2400" dirty="0"/>
          </a:p>
          <a:p>
            <a:r>
              <a:rPr lang="ru-RU" sz="2400" dirty="0"/>
              <a:t>- Какие бывают осадки? Чем они отличаются?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962164-A295-44E2-80FB-52031805E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585" y="1202032"/>
            <a:ext cx="8724900" cy="1838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265701-7336-4BA2-A248-3DEBE2C5BA08}"/>
              </a:ext>
            </a:extLst>
          </p:cNvPr>
          <p:cNvSpPr txBox="1"/>
          <p:nvPr/>
        </p:nvSpPr>
        <p:spPr>
          <a:xfrm>
            <a:off x="5879806" y="3420090"/>
            <a:ext cx="5805376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Выпадение воды из облаков в виде дождя, снега или града.</a:t>
            </a:r>
          </a:p>
          <a:p>
            <a:endParaRPr lang="ru-RU" sz="2400" dirty="0"/>
          </a:p>
          <a:p>
            <a:r>
              <a:rPr lang="ru-RU" sz="2400" dirty="0"/>
              <a:t>Кратковременные или продолжительные, с мелкими и крупными каплями, ливни или моросящие дожди.</a:t>
            </a:r>
          </a:p>
        </p:txBody>
      </p:sp>
    </p:spTree>
    <p:extLst>
      <p:ext uri="{BB962C8B-B14F-4D97-AF65-F5344CB8AC3E}">
        <p14:creationId xmlns:p14="http://schemas.microsoft.com/office/powerpoint/2010/main" val="38474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8CCDA12-9AD2-47FD-A264-D3AE3CD33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4A9FAF-FE8B-4D96-BF9C-C7E712A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5" y="-623"/>
            <a:ext cx="11875481" cy="822922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+mn-lt"/>
              </a:rPr>
              <a:t>3.4. </a:t>
            </a:r>
            <a:r>
              <a:rPr lang="ru-RU" sz="36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Узнаю новое от учителя или из учебника</a:t>
            </a:r>
            <a:endParaRPr lang="ru-RU" sz="3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56B96-4E60-472A-8B88-81FD92290B54}"/>
              </a:ext>
            </a:extLst>
          </p:cNvPr>
          <p:cNvSpPr txBox="1"/>
          <p:nvPr/>
        </p:nvSpPr>
        <p:spPr>
          <a:xfrm>
            <a:off x="8070113" y="1182231"/>
            <a:ext cx="37958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Что делают люди, когда им холодно или жарко? </a:t>
            </a:r>
          </a:p>
          <a:p>
            <a:pPr indent="180340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Чем отличается поведение мальчиков на левом рисунке 2? </a:t>
            </a:r>
          </a:p>
          <a:p>
            <a:pPr indent="180340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Как спасались от жары в прошлом и теперь?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8A5BAF-F9FE-407D-8094-196218271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4" y="1053197"/>
            <a:ext cx="7833779" cy="529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677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Xe8iSWsIzladtRhZMwe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pqmRfjJbWgNnvR_5.9o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NWk1JiQo2DZCjPnthms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NWk1JiQo2DZCjPnthms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NWk1JiQo2DZCjPnthms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NWk1JiQo2DZCjPnthms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NWk1JiQo2DZCjPnthms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NWk1JiQo2DZCjPnthms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mhChnZhEyVjN__5BGP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mhChnZhEyVjN__5BGPP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703</Words>
  <Application>Microsoft Office PowerPoint</Application>
  <PresentationFormat>Широкоэкранный</PresentationFormat>
  <Paragraphs>90</Paragraphs>
  <Slides>21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</vt:lpstr>
      <vt:lpstr>Arial Narrow</vt:lpstr>
      <vt:lpstr>Calibri</vt:lpstr>
      <vt:lpstr>Calibri Light</vt:lpstr>
      <vt:lpstr>Open Sans Light</vt:lpstr>
      <vt:lpstr>PragmaticaCSanPin-Bold</vt:lpstr>
      <vt:lpstr>PragmaticaCSanPin-Regular-Identity-H</vt:lpstr>
      <vt:lpstr>Times New Roman</vt:lpstr>
      <vt:lpstr>Wingdings</vt:lpstr>
      <vt:lpstr>Тема Office</vt:lpstr>
      <vt:lpstr>Drofa</vt:lpstr>
      <vt:lpstr>Слайд think-cell</vt:lpstr>
      <vt:lpstr>Презентация PowerPoint</vt:lpstr>
      <vt:lpstr>Презентация PowerPoint</vt:lpstr>
      <vt:lpstr>2. Не могу понять и объяснить </vt:lpstr>
      <vt:lpstr>2. Не могу понять и объяснить </vt:lpstr>
      <vt:lpstr>3.1. Узнаю новое от учителя или из учебника</vt:lpstr>
      <vt:lpstr>3.2. Узнаю новое от учителя или из учебника</vt:lpstr>
      <vt:lpstr>3.3. Узнаю новое от учителя или из учебника</vt:lpstr>
      <vt:lpstr>3.3. Узнаю новое от учителя или из учебника</vt:lpstr>
      <vt:lpstr>3.4. Узнаю новое от учителя или из учебника</vt:lpstr>
      <vt:lpstr>3.5. Узнаю новое от учителя или из учебника</vt:lpstr>
      <vt:lpstr>3.6. Узнаю новое от учителя или из учебника</vt:lpstr>
      <vt:lpstr>3.6. Узнаю новое от учителя или из учебника</vt:lpstr>
      <vt:lpstr>3.7. Узнаю новое от учителя или из учебника</vt:lpstr>
      <vt:lpstr>3.8. Узнаю новое от учителя или из учебника</vt:lpstr>
      <vt:lpstr>3.9. Узнаю новое от учителя или из учебника</vt:lpstr>
      <vt:lpstr>Презентация PowerPoint</vt:lpstr>
      <vt:lpstr>Презентация PowerPoint</vt:lpstr>
      <vt:lpstr>Презентация PowerPoint</vt:lpstr>
      <vt:lpstr>7. Расскажу о результатах</vt:lpstr>
      <vt:lpstr>7. Расскажу о результатах</vt:lpstr>
      <vt:lpstr>Используемые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Вахрушев Александр</dc:creator>
  <cp:lastModifiedBy>Вахрушев Александр</cp:lastModifiedBy>
  <cp:revision>19</cp:revision>
  <dcterms:created xsi:type="dcterms:W3CDTF">2021-08-08T10:16:20Z</dcterms:created>
  <dcterms:modified xsi:type="dcterms:W3CDTF">2021-08-16T08:30:33Z</dcterms:modified>
</cp:coreProperties>
</file>