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59" r:id="rId3"/>
    <p:sldId id="533" r:id="rId4"/>
    <p:sldId id="534" r:id="rId5"/>
    <p:sldId id="561" r:id="rId6"/>
    <p:sldId id="564" r:id="rId7"/>
    <p:sldId id="565" r:id="rId8"/>
    <p:sldId id="562" r:id="rId9"/>
    <p:sldId id="566" r:id="rId10"/>
    <p:sldId id="563" r:id="rId11"/>
    <p:sldId id="570" r:id="rId12"/>
    <p:sldId id="567" r:id="rId13"/>
    <p:sldId id="571" r:id="rId14"/>
    <p:sldId id="572" r:id="rId15"/>
    <p:sldId id="573" r:id="rId16"/>
    <p:sldId id="574" r:id="rId17"/>
    <p:sldId id="575" r:id="rId18"/>
    <p:sldId id="576" r:id="rId19"/>
    <p:sldId id="549" r:id="rId20"/>
    <p:sldId id="557" r:id="rId21"/>
    <p:sldId id="577" r:id="rId22"/>
    <p:sldId id="5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A9B5-7A39-4EFE-AF21-0DACC7F17C63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AE9A-45B9-43BD-9E78-16FC9AAE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4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9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28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9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78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4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93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6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9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9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6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07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8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4C08F-282E-496F-9AAB-AFD3C6F5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FC5864-03CD-48DA-9C5E-6D7E6534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2BB8F-9C3B-44C6-8574-09564545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244F1-0289-49E8-B63E-7B9661BB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C5B3E-0CD1-4942-8BE0-1D0AD187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1E32C-1FCF-49DD-9B35-CDC9261B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70C23B-9B75-49AF-A86D-AFB327A98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BB840-63A2-47EC-991F-4F6F2EBD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2E6E-682F-48C7-BF2A-FAC0AA41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DD0C6-20DA-482B-8B84-B0107F98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4FCF1B-E18F-4D1C-A347-AA97EC527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2BF11-C4A0-4BAA-9A9A-0B4104C8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1AFA1-400C-4393-8BD3-07BCBD2D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CE45A-3E48-407A-A47F-B0B75006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B1013-0D5C-46B3-ADE5-788FF3CE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1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0114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637528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644367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09568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140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98435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5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011231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5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18548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2216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7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35049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726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735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739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53" imgH="353" progId="TCLayout.ActiveDocument.1">
                  <p:embed/>
                </p:oleObj>
              </mc:Choice>
              <mc:Fallback>
                <p:oleObj name="Слайд think-cell" r:id="rId6" imgW="353" imgH="353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78002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AF742-BC60-4F70-8620-FBF601C2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21764-1521-45BD-ACB6-C4591383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B170A-81A5-4904-9212-F0A40A23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669B3-9B90-4424-9004-5426809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E794D-250B-47D2-BAD1-56B7B91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6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49697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498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66056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4420820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16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03037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3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79039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9832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499530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34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87007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72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8792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41347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7685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63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465336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F879-FF3D-4736-AEBB-A15AD00D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877C5B-CBEF-48D1-AA93-5CA9ABB4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E4AD3-1AA6-47B9-A1C0-074939FC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83C97-C956-4A8F-8BA6-971096DC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07747-8299-4D04-B28D-F5B895D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5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829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601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3448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84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1454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5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895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3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731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50278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AF742-BC60-4F70-8620-FBF601C2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21764-1521-45BD-ACB6-C4591383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B170A-81A5-4904-9212-F0A40A23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669B3-9B90-4424-9004-5426809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E794D-250B-47D2-BAD1-56B7B91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2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9172F-1306-437C-819D-D517DB00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F85AE-2E80-469F-9D03-29A7AF586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0A812-7E57-4C84-BA9B-201E7D65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FA4E-0921-46CD-A3DD-EBAD2A06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45B59E-59F4-4113-BB41-538118FA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55A7F-D5E7-4F6F-9644-1928D8E8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EAFA-A7EC-46F3-B8FF-340F4C33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D53B0-6980-4B35-A278-BCD12A15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4265F-46F8-4C86-A53E-FE605152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83A81-02AA-4F56-810A-F841366B9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37F93B-0702-4A9B-AACF-67DE0EA21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3072A2-9A37-4591-83B2-00593013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6C6303-31E2-453F-B094-652FF287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F3B7A2-7381-46FD-95C4-406977A9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55F1D-95DC-4F34-8B73-D0D437F5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2CD498-6D76-40EA-A312-9A08C84A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306B6-7CC2-415E-BF8C-BCAF6557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E5556E-D14B-4263-8DA4-6FBFE60A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91FDCC-CF0F-4735-8450-2640076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FBCC8A-C5B0-47B7-B3C7-07C71AFF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85BB32-5CE8-4D16-8E74-CBF6DDEE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F92E8-F7BA-4CEA-92E1-29F1CCC7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18FA7-7487-4B69-AD7C-3617E338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DA8861-D5D4-4975-B824-A72935FB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A106E-AFE0-4E91-B4FB-A412725F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5EB64-2C7A-4CB4-A099-BBBE9C51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28A46-CAB4-4DBF-8B59-85EA1816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5AAD-152C-4E1A-8396-C66DF732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211F7D-E4D9-45A0-BB9D-DD5817870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6578C-9A8A-40AB-93CC-FE137DB90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33457-F43F-4FEC-9978-A60D0DD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D350B-7D61-4DC9-9F2B-C0EE0E54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AB0FB-0D8A-4847-8001-1BCCA8AC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A020-6696-42DF-A7FA-EF96198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59CFC5-E479-46E2-B129-44CF4E967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BCF8E-45A6-409E-98C1-1F8F108EE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95674-C757-43FF-B2F6-33C0B6EDD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665D2-8FB0-4AB7-8F23-16E4E9B4F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52010222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6" imgW="360" imgH="360" progId="TCLayout.ActiveDocument.1">
                  <p:embed/>
                </p:oleObj>
              </mc:Choice>
              <mc:Fallback>
                <p:oleObj name="Слайд think-cell" r:id="rId26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58344" y="6528475"/>
            <a:ext cx="896832" cy="2128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9490022" y="6501839"/>
            <a:ext cx="648071" cy="224086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8" y="6501839"/>
            <a:ext cx="566418" cy="24275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2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5.vectorstock.com/i/1000x1000/37/24/window-in-wall-vector-1983724.jpg" TargetMode="External"/><Relationship Id="rId3" Type="http://schemas.openxmlformats.org/officeDocument/2006/relationships/slideLayout" Target="../slideLayouts/slideLayout24.xml"/><Relationship Id="rId7" Type="http://schemas.openxmlformats.org/officeDocument/2006/relationships/hyperlink" Target="https://avatars.mds.yandex.net/get-zen_doc/1585195/pub_5de110bdedf83c5fb81279cf_5de24e729c944600ae317ce2/scale_1200" TargetMode="Externa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0.emf"/><Relationship Id="rId11" Type="http://schemas.openxmlformats.org/officeDocument/2006/relationships/hyperlink" Target="https://ugra-tv.ru/upload/iblock/f8d/f8dfda65a62abe83254ec6c45e023400.jpg" TargetMode="External"/><Relationship Id="rId5" Type="http://schemas.openxmlformats.org/officeDocument/2006/relationships/oleObject" Target="../embeddings/oleObject27.bin"/><Relationship Id="rId10" Type="http://schemas.openxmlformats.org/officeDocument/2006/relationships/hyperlink" Target="https://cs11.pikabu.ru/post_img/2020/04/29/6/og_og_158815224224088018.jpg" TargetMode="External"/><Relationship Id="rId4" Type="http://schemas.openxmlformats.org/officeDocument/2006/relationships/notesSlide" Target="../notesSlides/notesSlide16.xml"/><Relationship Id="rId9" Type="http://schemas.openxmlformats.org/officeDocument/2006/relationships/hyperlink" Target="https://avatars.mds.yandex.net/get-mpic/3614670/img_id5259855822150419428.jpeg/ori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613092-96AE-4435-B8AB-B90C56E07F47}"/>
              </a:ext>
            </a:extLst>
          </p:cNvPr>
          <p:cNvSpPr txBox="1">
            <a:spLocks/>
          </p:cNvSpPr>
          <p:nvPr/>
        </p:nvSpPr>
        <p:spPr>
          <a:xfrm>
            <a:off x="779721" y="106326"/>
            <a:ext cx="10054856" cy="672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Урок 6.   СОЛНЦЕ ЛЕТОМ ГРЕЕТ БОЛЬШЕ</a:t>
            </a:r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30D5F6C-F2E1-4CAA-8705-6F106B3B8684}"/>
              </a:ext>
            </a:extLst>
          </p:cNvPr>
          <p:cNvSpPr txBox="1">
            <a:spLocks/>
          </p:cNvSpPr>
          <p:nvPr/>
        </p:nvSpPr>
        <p:spPr>
          <a:xfrm>
            <a:off x="1130594" y="778577"/>
            <a:ext cx="9144000" cy="67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Предмет Окружающий мир, 2 класс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A0C3E2-8DDA-418B-AF3E-2E7E842ED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3368788" y="1294576"/>
            <a:ext cx="4667611" cy="32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84458-CC1F-43CE-9400-80522E529E9F}"/>
              </a:ext>
            </a:extLst>
          </p:cNvPr>
          <p:cNvSpPr txBox="1"/>
          <p:nvPr/>
        </p:nvSpPr>
        <p:spPr>
          <a:xfrm>
            <a:off x="4659717" y="3608122"/>
            <a:ext cx="70573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Что при разном наклоне фонарика, подобно маслу, свет может быть «размазан» по меньшему и по большему участку. Поэтому фонарик будет освещать участки в разной степени. А значит высокое и низкое солнце будет освещать и греть в разной степени летом и зимой.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1B8DE-EAEE-4C12-8BF8-C785AA389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3" y="1028670"/>
            <a:ext cx="3656201" cy="4305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6BC1E-161A-44D2-A371-88A91FAF1B00}"/>
              </a:ext>
            </a:extLst>
          </p:cNvPr>
          <p:cNvSpPr txBox="1"/>
          <p:nvPr/>
        </p:nvSpPr>
        <p:spPr>
          <a:xfrm>
            <a:off x="3990634" y="1243642"/>
            <a:ext cx="786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Что хотел объяснить дедушка с помощью луча фонарика? Найдите ответ в тексте учебник на с. 27. </a:t>
            </a:r>
          </a:p>
        </p:txBody>
      </p:sp>
    </p:spTree>
    <p:extLst>
      <p:ext uri="{BB962C8B-B14F-4D97-AF65-F5344CB8AC3E}">
        <p14:creationId xmlns:p14="http://schemas.microsoft.com/office/powerpoint/2010/main" val="10806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Что изображено на рисунке? </a:t>
            </a:r>
          </a:p>
          <a:p>
            <a:endParaRPr lang="ru-RU" sz="2000" dirty="0"/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- На каком рисунке изображено низкое солнце? Высокое? Как можно назвать эти лучи? </a:t>
            </a:r>
          </a:p>
          <a:p>
            <a:endParaRPr lang="ru-RU" sz="2000" dirty="0"/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41382-CE49-4141-AEDD-B859EC0531A0}"/>
              </a:ext>
            </a:extLst>
          </p:cNvPr>
          <p:cNvSpPr txBox="1"/>
          <p:nvPr/>
        </p:nvSpPr>
        <p:spPr>
          <a:xfrm>
            <a:off x="209946" y="4182424"/>
            <a:ext cx="6108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Чтобы понять, что происходит когда солнце на небе стоит высоко и низко, мы рассматривали два случая из жизни: бутерброд и фонарик. Теперь мы попробуем рассмотреть распределение солнечных лучей по поверхности Земли при разном положении солнца (рис. 3). </a:t>
            </a:r>
          </a:p>
        </p:txBody>
      </p:sp>
    </p:spTree>
    <p:extLst>
      <p:ext uri="{BB962C8B-B14F-4D97-AF65-F5344CB8AC3E}">
        <p14:creationId xmlns:p14="http://schemas.microsoft.com/office/powerpoint/2010/main" val="35962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Что изображено на рисунке?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Солнце посылает лучи (жёлтые линии) на землю</a:t>
            </a:r>
          </a:p>
          <a:p>
            <a:endParaRPr lang="ru-RU" sz="2000" dirty="0"/>
          </a:p>
          <a:p>
            <a:r>
              <a:rPr lang="ru-RU" sz="2000" dirty="0"/>
              <a:t>- На каком рисунке изображено низкое солнце? Высокое? Как можно назвать эти лучи?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На левом низкое солнце, лучи наклонные (или косые), скользящие и т.п.; на правом высокое солнце, лучи вертикальные (прямые и т.п.)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41382-CE49-4141-AEDD-B859EC0531A0}"/>
              </a:ext>
            </a:extLst>
          </p:cNvPr>
          <p:cNvSpPr txBox="1"/>
          <p:nvPr/>
        </p:nvSpPr>
        <p:spPr>
          <a:xfrm>
            <a:off x="209946" y="4182424"/>
            <a:ext cx="6108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Чтобы понять, что происходит когда солнце на небе стоит высоко и низко, мы рассматривали два случая из жизни: бутерброд и фонарик. Теперь мы попробуем рассмотреть распределение солнечных лучей по поверхности Земли при разном положении солнца (рис. 3). </a:t>
            </a:r>
          </a:p>
        </p:txBody>
      </p:sp>
    </p:spTree>
    <p:extLst>
      <p:ext uri="{BB962C8B-B14F-4D97-AF65-F5344CB8AC3E}">
        <p14:creationId xmlns:p14="http://schemas.microsoft.com/office/powerpoint/2010/main" val="233866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5.4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Для чего на оба рисунка помещены оранжевая полоска одинакового размера?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86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5.4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Для чего на оба рисунка помещены оранжевая полоска одинакового размера?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Для измерения количества лучиков</a:t>
            </a:r>
          </a:p>
          <a:p>
            <a:endParaRPr lang="ru-RU" sz="2000" dirty="0"/>
          </a:p>
          <a:p>
            <a:r>
              <a:rPr lang="ru-RU" sz="2000" dirty="0"/>
              <a:t>- Где на оранжевую полоску падает меньше лучей, а где больше?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444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5.4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Для чего на оба рисунка помещены оранжевая полоска одинакового размера?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Для измерения количества лучиков</a:t>
            </a:r>
          </a:p>
          <a:p>
            <a:endParaRPr lang="ru-RU" sz="2000" dirty="0"/>
          </a:p>
          <a:p>
            <a:r>
              <a:rPr lang="ru-RU" sz="2000" dirty="0"/>
              <a:t>- Где на оранжевую полоску падает меньше лучей, а где больше?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Слева меньше, справа больше</a:t>
            </a:r>
          </a:p>
          <a:p>
            <a:endParaRPr lang="ru-RU" sz="2000" dirty="0"/>
          </a:p>
          <a:p>
            <a:r>
              <a:rPr lang="ru-RU" sz="2000" dirty="0"/>
              <a:t>- Если я скажу, что эти рисунки рисовали в полдень летом и зимой, то на каком рисунке зима, а на каком лето?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34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5.4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39FC7-716F-47AD-BC5D-202981BC8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" y="1139531"/>
            <a:ext cx="6315730" cy="272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2285E-38A7-4517-B85A-7009A4C4FFE6}"/>
              </a:ext>
            </a:extLst>
          </p:cNvPr>
          <p:cNvSpPr txBox="1"/>
          <p:nvPr/>
        </p:nvSpPr>
        <p:spPr>
          <a:xfrm>
            <a:off x="6655982" y="1256489"/>
            <a:ext cx="542973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Для чего на оба рисунка помещены оранжевая полоска одинакового размера?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Для измерения количества лучиков</a:t>
            </a:r>
          </a:p>
          <a:p>
            <a:endParaRPr lang="ru-RU" sz="2000" dirty="0"/>
          </a:p>
          <a:p>
            <a:r>
              <a:rPr lang="ru-RU" sz="2000" dirty="0"/>
              <a:t>- Где на оранжевую полоску падает меньше лучей, а где больше?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Слева меньше, справа больше</a:t>
            </a:r>
          </a:p>
          <a:p>
            <a:endParaRPr lang="ru-RU" sz="2000" dirty="0"/>
          </a:p>
          <a:p>
            <a:r>
              <a:rPr lang="ru-RU" sz="2000" dirty="0"/>
              <a:t>- Если я скажу, что эти рисунки рисовали в полдень летом и зимой, то на каком рисунке зима, а на каком лето?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Слева зима, справа – лето.</a:t>
            </a:r>
          </a:p>
        </p:txBody>
      </p:sp>
    </p:spTree>
    <p:extLst>
      <p:ext uri="{BB962C8B-B14F-4D97-AF65-F5344CB8AC3E}">
        <p14:creationId xmlns:p14="http://schemas.microsoft.com/office/powerpoint/2010/main" val="11258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77734" y="153533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6.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друзьями.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C2F1A7-60E6-4026-A0B1-E33A0D117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40" y="1076863"/>
            <a:ext cx="2333625" cy="2600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B9904-4848-468C-A578-0323064DA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3904" y="1124710"/>
            <a:ext cx="2352675" cy="2571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394F68-C649-4C98-B5D4-08BD8766F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918" y="1172335"/>
            <a:ext cx="2276475" cy="2524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769E4-BFF2-4847-810F-DD920E5E7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7732" y="1216702"/>
            <a:ext cx="2324100" cy="2524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FC46B-3B98-460D-A550-AAC6757E3546}"/>
              </a:ext>
            </a:extLst>
          </p:cNvPr>
          <p:cNvSpPr txBox="1"/>
          <p:nvPr/>
        </p:nvSpPr>
        <p:spPr>
          <a:xfrm>
            <a:off x="720855" y="3796553"/>
            <a:ext cx="906109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 высоко находится солнце на небосводе в одно и то же время суток?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 в разные сезоны года меняется наклон солнечных лучей в полдень?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Какая  обычно температура бывает в разное время года? 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Как меняется по сезонам   продолжительность светлого времени суток, количество солнечных дней? 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Times New Roman" panose="02020603050405020304" pitchFamily="18" charset="0"/>
                <a:cs typeface="Calibri" panose="020F0502020204030204" pitchFamily="34" charset="0"/>
              </a:rPr>
              <a:t>Какую одежду носят люди в разные сезоны года?</a:t>
            </a:r>
          </a:p>
        </p:txBody>
      </p:sp>
    </p:spTree>
    <p:extLst>
      <p:ext uri="{BB962C8B-B14F-4D97-AF65-F5344CB8AC3E}">
        <p14:creationId xmlns:p14="http://schemas.microsoft.com/office/powerpoint/2010/main" val="268603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8CCDA12-9AD2-47FD-A264-D3AE3CD33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A829-07AA-4018-8E52-E054714F1522}"/>
              </a:ext>
            </a:extLst>
          </p:cNvPr>
          <p:cNvSpPr txBox="1"/>
          <p:nvPr/>
        </p:nvSpPr>
        <p:spPr>
          <a:xfrm>
            <a:off x="838200" y="18215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7. Применяю в жизни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4C329-15CE-4E8A-B23C-26898B9FFE26}"/>
              </a:ext>
            </a:extLst>
          </p:cNvPr>
          <p:cNvSpPr txBox="1"/>
          <p:nvPr/>
        </p:nvSpPr>
        <p:spPr>
          <a:xfrm>
            <a:off x="704407" y="1098770"/>
            <a:ext cx="61084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 в повседневной жизни ученики могут использовать то, что они узнали на сегодняшнем уроке? </a:t>
            </a:r>
          </a:p>
          <a:p>
            <a:endParaRPr 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Почему в ясный день зимой люди одеваются потеплее?</a:t>
            </a:r>
          </a:p>
          <a:p>
            <a:endParaRPr 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В какое время года чаще придётся гулять в темноте? </a:t>
            </a:r>
          </a:p>
          <a:p>
            <a:endParaRPr 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В какое время года просыпающийся с первыми лучами солнца человек должен не беспокоить спящих людей?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BC89D7-7922-4B63-A141-40D144B9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88" y="3982731"/>
            <a:ext cx="2464428" cy="2343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E07BBC-8DE4-4FFF-B6E3-0B1207BE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03" y="1588664"/>
            <a:ext cx="4871262" cy="23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69183"/>
            <a:ext cx="10515600" cy="52322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13. Расскажу о результатах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03CFD-DEC2-442E-AF87-B6C815F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6" y="1066256"/>
            <a:ext cx="4657060" cy="954107"/>
          </a:xfrm>
          <a:solidFill>
            <a:srgbClr val="FFFFCC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 Что мы сегодня узнали и чему научились?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72BDBB-B52D-4EF2-921B-D5E9ECF6AC2B}"/>
              </a:ext>
            </a:extLst>
          </p:cNvPr>
          <p:cNvSpPr txBox="1">
            <a:spLocks/>
          </p:cNvSpPr>
          <p:nvPr/>
        </p:nvSpPr>
        <p:spPr>
          <a:xfrm>
            <a:off x="424543" y="321583"/>
            <a:ext cx="10515600" cy="52322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8. Расскажу о результатах</a:t>
            </a:r>
          </a:p>
        </p:txBody>
      </p:sp>
    </p:spTree>
    <p:extLst>
      <p:ext uri="{BB962C8B-B14F-4D97-AF65-F5344CB8AC3E}">
        <p14:creationId xmlns:p14="http://schemas.microsoft.com/office/powerpoint/2010/main" val="340763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9D8D65-1494-4B5B-A6B0-0924DFEE6A6A}"/>
              </a:ext>
            </a:extLst>
          </p:cNvPr>
          <p:cNvSpPr txBox="1">
            <a:spLocks/>
          </p:cNvSpPr>
          <p:nvPr/>
        </p:nvSpPr>
        <p:spPr>
          <a:xfrm>
            <a:off x="838200" y="223611"/>
            <a:ext cx="10515600" cy="80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Вспоминаем то, что знаем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5440FC8-F314-4CBD-BCE5-5D4578291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0731A-8807-4663-8C9E-ED80C65F7B35}"/>
              </a:ext>
            </a:extLst>
          </p:cNvPr>
          <p:cNvSpPr txBox="1"/>
          <p:nvPr/>
        </p:nvSpPr>
        <p:spPr>
          <a:xfrm>
            <a:off x="1034016" y="1158695"/>
            <a:ext cx="3984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Почему на улице тепло?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5A81D-6D92-4430-B609-E148F5029865}"/>
              </a:ext>
            </a:extLst>
          </p:cNvPr>
          <p:cNvSpPr txBox="1"/>
          <p:nvPr/>
        </p:nvSpPr>
        <p:spPr>
          <a:xfrm>
            <a:off x="838199" y="3776080"/>
            <a:ext cx="39845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Какой материал пропускает сквозь себя солнечные лучи, какой задерживает? Что поглощает тепло, а что отражает?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0AAB1-C02B-4042-BB45-A6A9C8973B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31"/>
          <a:stretch/>
        </p:blipFill>
        <p:spPr>
          <a:xfrm>
            <a:off x="5503669" y="3747115"/>
            <a:ext cx="2698364" cy="2706205"/>
          </a:xfrm>
          <a:prstGeom prst="rect">
            <a:avLst/>
          </a:prstGeom>
        </p:spPr>
      </p:pic>
      <p:pic>
        <p:nvPicPr>
          <p:cNvPr id="1028" name="Picture 4" descr="Палатка Totem Bluebird 2 V2 зеленый">
            <a:extLst>
              <a:ext uri="{FF2B5EF4-FFF2-40B4-BE49-F238E27FC236}">
                <a16:creationId xmlns:a16="http://schemas.microsoft.com/office/drawing/2014/main" id="{D224E51C-21E8-404C-B017-A9CCA592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7" y="4256889"/>
            <a:ext cx="2975344" cy="17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CB20E-7E5A-4DED-88A2-EA7AA94E60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019" y="1146941"/>
            <a:ext cx="4275067" cy="22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69183"/>
            <a:ext cx="10515600" cy="52322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13. Расскажу о результатах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03CFD-DEC2-442E-AF87-B6C815F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6" y="1066256"/>
            <a:ext cx="4657060" cy="954107"/>
          </a:xfrm>
          <a:solidFill>
            <a:srgbClr val="FFFFCC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 Что мы сегодня узнали и чему научились?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8CA673-9A17-4F40-AFD9-73BF0CEF8CDB}"/>
              </a:ext>
            </a:extLst>
          </p:cNvPr>
          <p:cNvSpPr/>
          <p:nvPr/>
        </p:nvSpPr>
        <p:spPr>
          <a:xfrm>
            <a:off x="5181599" y="1127812"/>
            <a:ext cx="6803565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 разные месяцы на один и тот же участок падает</a:t>
            </a:r>
            <a:br>
              <a:rPr lang="ru-RU" sz="2400" dirty="0"/>
            </a:br>
            <a:r>
              <a:rPr lang="ru-RU" sz="2400" dirty="0"/>
              <a:t>разное количество солнечного света.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72BDBB-B52D-4EF2-921B-D5E9ECF6AC2B}"/>
              </a:ext>
            </a:extLst>
          </p:cNvPr>
          <p:cNvSpPr txBox="1">
            <a:spLocks/>
          </p:cNvSpPr>
          <p:nvPr/>
        </p:nvSpPr>
        <p:spPr>
          <a:xfrm>
            <a:off x="424543" y="321583"/>
            <a:ext cx="10515600" cy="52322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8. Расскажу о результатах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84B45D-29CE-4446-ABC5-0B0A6BDF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56" y="4160529"/>
            <a:ext cx="2946774" cy="22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926268-85D7-45BE-912F-A0D2E34F55A6}"/>
              </a:ext>
            </a:extLst>
          </p:cNvPr>
          <p:cNvSpPr/>
          <p:nvPr/>
        </p:nvSpPr>
        <p:spPr>
          <a:xfrm>
            <a:off x="206836" y="4867842"/>
            <a:ext cx="5293180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ru-RU" sz="2800" dirty="0"/>
              <a:t>- Что вам понравилось на уроке?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4EDEC8-E9FC-4E5B-9416-D14F5F7D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4" y="4279214"/>
            <a:ext cx="2955851" cy="2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5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F8FC-1C4F-4B26-ADC8-2B340EAAA026}"/>
              </a:ext>
            </a:extLst>
          </p:cNvPr>
          <p:cNvSpPr txBox="1"/>
          <p:nvPr/>
        </p:nvSpPr>
        <p:spPr>
          <a:xfrm>
            <a:off x="1040218" y="24467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Используемые материалы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68F56-8113-4204-90F1-127A32DF99F9}"/>
              </a:ext>
            </a:extLst>
          </p:cNvPr>
          <p:cNvSpPr txBox="1"/>
          <p:nvPr/>
        </p:nvSpPr>
        <p:spPr>
          <a:xfrm>
            <a:off x="704406" y="1362096"/>
            <a:ext cx="10108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https://avatars.mds.yandex.net/get-zen_doc/1585195/pub_5de110bdedf83c5fb81279cf_5de24e729c944600ae317ce2/scale_1200</a:t>
            </a:r>
            <a:endParaRPr lang="ru-RU"/>
          </a:p>
          <a:p>
            <a:r>
              <a:rPr lang="en-US">
                <a:hlinkClick r:id="rId8"/>
              </a:rPr>
              <a:t>https</a:t>
            </a:r>
            <a:r>
              <a:rPr lang="en-US" dirty="0">
                <a:hlinkClick r:id="rId8"/>
              </a:rPr>
              <a:t>://cdn5.vectorstock.com/i/1000x1000/37/24/window-in-wall-vector-1983724.jpg</a:t>
            </a:r>
            <a:endParaRPr lang="ru-RU" dirty="0"/>
          </a:p>
          <a:p>
            <a:r>
              <a:rPr lang="en-US" dirty="0">
                <a:hlinkClick r:id="rId9"/>
              </a:rPr>
              <a:t>https://avatars.mds.yandex.net/get-mpic/3614670/img_id5259855822150419428.jpeg/orig</a:t>
            </a:r>
            <a:endParaRPr lang="ru-RU" dirty="0"/>
          </a:p>
          <a:p>
            <a:r>
              <a:rPr lang="en-US" dirty="0">
                <a:hlinkClick r:id="rId10"/>
              </a:rPr>
              <a:t>https://cs11.pikabu.ru/post_img/2020/04/29/6/og_og_158815224224088018.jpg</a:t>
            </a:r>
            <a:endParaRPr lang="ru-RU" dirty="0"/>
          </a:p>
          <a:p>
            <a:r>
              <a:rPr lang="en-US" dirty="0">
                <a:hlinkClick r:id="rId11"/>
              </a:rPr>
              <a:t>https://ugra-tv.ru/upload/iblock/f8d/f8dfda65a62abe83254ec6c45e023400.jpg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2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1198EA-1D0D-4F2F-9830-20E17368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0"/>
            <a:ext cx="6901849" cy="8229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2. Не могу понять и объяснить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EFC5D11-05E6-4353-A9AD-2C201DB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344921"/>
            <a:ext cx="881602" cy="7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684C51-BBD8-46BD-B8FE-4453E62B9DEC}"/>
              </a:ext>
            </a:extLst>
          </p:cNvPr>
          <p:cNvSpPr txBox="1"/>
          <p:nvPr/>
        </p:nvSpPr>
        <p:spPr>
          <a:xfrm>
            <a:off x="1362548" y="4548915"/>
            <a:ext cx="7347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- В чём же причина смены сезонов: летнего тепла и зимнего холода? Явно не в расстоянии между Землёй и Солнцем!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0D63ACB-31B9-45AA-A0C8-B85F86FE7836}"/>
              </a:ext>
            </a:extLst>
          </p:cNvPr>
          <p:cNvGrpSpPr/>
          <p:nvPr/>
        </p:nvGrpSpPr>
        <p:grpSpPr>
          <a:xfrm>
            <a:off x="466837" y="1210133"/>
            <a:ext cx="4494975" cy="2892609"/>
            <a:chOff x="466837" y="1210133"/>
            <a:chExt cx="4494975" cy="289260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B7BA614-6C2A-487D-A642-E8741E1B8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37" y="1210133"/>
              <a:ext cx="4414399" cy="289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3856A0-1399-443E-A357-32055D68ABEA}"/>
                </a:ext>
              </a:extLst>
            </p:cNvPr>
            <p:cNvSpPr txBox="1"/>
            <p:nvPr/>
          </p:nvSpPr>
          <p:spPr>
            <a:xfrm>
              <a:off x="3934094" y="1380558"/>
              <a:ext cx="1027718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2400" dirty="0"/>
                <a:t>ЯНВАРЬ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1D8153-FEED-44A3-B6BA-CAF84259E9F3}"/>
                </a:ext>
              </a:extLst>
            </p:cNvPr>
            <p:cNvSpPr txBox="1"/>
            <p:nvPr/>
          </p:nvSpPr>
          <p:spPr>
            <a:xfrm>
              <a:off x="494401" y="1372213"/>
              <a:ext cx="81144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2400" dirty="0"/>
                <a:t>ИЮЛЬ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60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7F3C7-11D2-461A-A251-6C1B70BEEDAF}"/>
              </a:ext>
            </a:extLst>
          </p:cNvPr>
          <p:cNvSpPr txBox="1"/>
          <p:nvPr/>
        </p:nvSpPr>
        <p:spPr>
          <a:xfrm>
            <a:off x="7062676" y="1247640"/>
            <a:ext cx="48138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Прочитайте диалог Кати и дедушки на стр. 26. Как дедушка объяснил холод зимой?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А что значит низкое и высокое солнце? Рассмотрите рис. 1 и ответьте на вопрос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  <a:p>
            <a:endParaRPr lang="ru-RU" sz="2000" dirty="0"/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DE2CF-C82B-404C-852D-64E3699DB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97" y="1247640"/>
            <a:ext cx="6715453" cy="478199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30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7F3C7-11D2-461A-A251-6C1B70BEEDAF}"/>
              </a:ext>
            </a:extLst>
          </p:cNvPr>
          <p:cNvSpPr txBox="1"/>
          <p:nvPr/>
        </p:nvSpPr>
        <p:spPr>
          <a:xfrm>
            <a:off x="7062676" y="1247640"/>
            <a:ext cx="48138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Прочитайте диалог Кати и дедушки на стр. 26. Как дедушка объяснил холод зимой?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Низкое солнце</a:t>
            </a:r>
          </a:p>
          <a:p>
            <a:endParaRPr lang="ru-RU" sz="2000" dirty="0"/>
          </a:p>
          <a:p>
            <a:r>
              <a:rPr lang="ru-RU" sz="2000" dirty="0"/>
              <a:t>А что значит низкое и высокое солнце? Рассмотрите рис. 1 и ответьте на вопрос.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</a:rPr>
              <a:t>Ученики объясняют, что на рисунке 1а зимой солнце на небе не поднимается высоко, оно «цепляется» за деревья. На рис. 1б летнее солнце поднимается высоко в небо.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DE2CF-C82B-404C-852D-64E3699DB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97" y="1247640"/>
            <a:ext cx="6715453" cy="478199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603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8CCDA12-9AD2-47FD-A264-D3AE3CD33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A829-07AA-4018-8E52-E054714F1522}"/>
              </a:ext>
            </a:extLst>
          </p:cNvPr>
          <p:cNvSpPr txBox="1"/>
          <p:nvPr/>
        </p:nvSpPr>
        <p:spPr>
          <a:xfrm>
            <a:off x="838199" y="182157"/>
            <a:ext cx="9502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4. Я тренируюсь, задание с самопроверкой </a:t>
            </a:r>
            <a:endParaRPr kumimoji="0" lang="ru-RU" sz="3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DA9A7-52CC-4925-B2CC-E3BEEDFB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" y="1322203"/>
            <a:ext cx="5105861" cy="2301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6C003-D072-4606-852E-AB73D1086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16" y="1102296"/>
            <a:ext cx="6601000" cy="5018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B8F36C-7657-4360-BB81-7EC0B8B79929}"/>
              </a:ext>
            </a:extLst>
          </p:cNvPr>
          <p:cNvSpPr txBox="1"/>
          <p:nvPr/>
        </p:nvSpPr>
        <p:spPr>
          <a:xfrm>
            <a:off x="5429332" y="3688577"/>
            <a:ext cx="1779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400" dirty="0"/>
              <a:t>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4B986-DCF0-4977-BB91-86A13278A346}"/>
              </a:ext>
            </a:extLst>
          </p:cNvPr>
          <p:cNvSpPr txBox="1"/>
          <p:nvPr/>
        </p:nvSpPr>
        <p:spPr>
          <a:xfrm>
            <a:off x="5435744" y="1196640"/>
            <a:ext cx="1651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400" dirty="0"/>
              <a:t>Б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FCD6784-F855-467A-87DA-8AB39EDD6A56}"/>
              </a:ext>
            </a:extLst>
          </p:cNvPr>
          <p:cNvCxnSpPr/>
          <p:nvPr/>
        </p:nvCxnSpPr>
        <p:spPr>
          <a:xfrm>
            <a:off x="10340507" y="1275012"/>
            <a:ext cx="1144542" cy="0"/>
          </a:xfrm>
          <a:prstGeom prst="straightConnector1">
            <a:avLst/>
          </a:prstGeom>
          <a:solidFill>
            <a:srgbClr val="AE2C25"/>
          </a:solidFill>
          <a:ln w="76200">
            <a:solidFill>
              <a:srgbClr val="FF0000"/>
            </a:solidFill>
            <a:miter lim="800000"/>
            <a:headEnd type="none" w="med" len="med"/>
            <a:tailEnd type="triangle"/>
          </a:ln>
        </p:spPr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19E521E-9687-40A0-8821-C1AEE3107B4D}"/>
              </a:ext>
            </a:extLst>
          </p:cNvPr>
          <p:cNvCxnSpPr/>
          <p:nvPr/>
        </p:nvCxnSpPr>
        <p:spPr>
          <a:xfrm>
            <a:off x="7218874" y="1381306"/>
            <a:ext cx="1144542" cy="0"/>
          </a:xfrm>
          <a:prstGeom prst="straightConnector1">
            <a:avLst/>
          </a:prstGeom>
          <a:solidFill>
            <a:srgbClr val="AE2C25"/>
          </a:solidFill>
          <a:ln w="76200">
            <a:solidFill>
              <a:srgbClr val="FF0000"/>
            </a:solidFill>
            <a:miter lim="800000"/>
            <a:headEnd type="none" w="med" len="med"/>
            <a:tailEnd type="triangle"/>
          </a:ln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7C2769F-4795-4FF1-911E-B8ADB2AAFA72}"/>
              </a:ext>
            </a:extLst>
          </p:cNvPr>
          <p:cNvCxnSpPr/>
          <p:nvPr/>
        </p:nvCxnSpPr>
        <p:spPr>
          <a:xfrm>
            <a:off x="9768236" y="3897494"/>
            <a:ext cx="1144542" cy="0"/>
          </a:xfrm>
          <a:prstGeom prst="straightConnector1">
            <a:avLst/>
          </a:prstGeom>
          <a:solidFill>
            <a:srgbClr val="AE2C25"/>
          </a:solidFill>
          <a:ln w="76200">
            <a:solidFill>
              <a:srgbClr val="FF0000"/>
            </a:solidFill>
            <a:miter lim="800000"/>
            <a:headEnd type="none" w="med" len="med"/>
            <a:tailEnd type="triangle"/>
          </a:ln>
        </p:spPr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B04BCD-71AD-4B8C-9CB2-8B3521904D50}"/>
              </a:ext>
            </a:extLst>
          </p:cNvPr>
          <p:cNvCxnSpPr/>
          <p:nvPr/>
        </p:nvCxnSpPr>
        <p:spPr>
          <a:xfrm>
            <a:off x="5844821" y="3897494"/>
            <a:ext cx="1144542" cy="0"/>
          </a:xfrm>
          <a:prstGeom prst="straightConnector1">
            <a:avLst/>
          </a:prstGeom>
          <a:solidFill>
            <a:srgbClr val="AE2C25"/>
          </a:solidFill>
          <a:ln w="76200">
            <a:solidFill>
              <a:srgbClr val="FF0000"/>
            </a:solidFill>
            <a:miter lim="800000"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662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.1.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414C2-3C17-463B-BEDF-D9E9896A5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97" y="2083849"/>
            <a:ext cx="862965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9D68F-BFA0-4FB5-BFB4-8B06C42E6C14}"/>
              </a:ext>
            </a:extLst>
          </p:cNvPr>
          <p:cNvSpPr txBox="1"/>
          <p:nvPr/>
        </p:nvSpPr>
        <p:spPr>
          <a:xfrm>
            <a:off x="366278" y="1201635"/>
            <a:ext cx="10294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- Как дедушка объяснил Кате, что низкое солнце греет меньше?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3CC93-8BA1-4F18-82E2-7A6E0668A8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1"/>
          <a:stretch/>
        </p:blipFill>
        <p:spPr>
          <a:xfrm>
            <a:off x="8931393" y="2059229"/>
            <a:ext cx="3111795" cy="30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.1.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414C2-3C17-463B-BEDF-D9E9896A5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97" y="2083849"/>
            <a:ext cx="862965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A403C1-DC36-4427-A96A-E02F54A6233B}"/>
              </a:ext>
            </a:extLst>
          </p:cNvPr>
          <p:cNvSpPr txBox="1"/>
          <p:nvPr/>
        </p:nvSpPr>
        <p:spPr>
          <a:xfrm>
            <a:off x="366278" y="4795518"/>
            <a:ext cx="7256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На примере бутерброда с маслом. Один и тот же кусочек масла на маленьком кусочке хлеба образует толстый слой, а на большом кусочке хлеба – тонкий.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9D68F-BFA0-4FB5-BFB4-8B06C42E6C14}"/>
              </a:ext>
            </a:extLst>
          </p:cNvPr>
          <p:cNvSpPr txBox="1"/>
          <p:nvPr/>
        </p:nvSpPr>
        <p:spPr>
          <a:xfrm>
            <a:off x="366278" y="1201635"/>
            <a:ext cx="10294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- Как дедушка объяснил Кате, что низкое солнце греет меньше?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3CC93-8BA1-4F18-82E2-7A6E0668A8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1"/>
          <a:stretch/>
        </p:blipFill>
        <p:spPr>
          <a:xfrm>
            <a:off x="8931393" y="2059229"/>
            <a:ext cx="3111795" cy="30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07197" y="44624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libri" panose="020F0502020204030204"/>
              </a:rPr>
              <a:t>5.2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Ищу решение сам или с друзьями, узнаю новое из учебника  </a:t>
            </a:r>
            <a:endParaRPr kumimoji="0" lang="ru-RU" sz="32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1B8DE-EAEE-4C12-8BF8-C785AA389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3" y="1028670"/>
            <a:ext cx="3656201" cy="4305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6BC1E-161A-44D2-A371-88A91FAF1B00}"/>
              </a:ext>
            </a:extLst>
          </p:cNvPr>
          <p:cNvSpPr txBox="1"/>
          <p:nvPr/>
        </p:nvSpPr>
        <p:spPr>
          <a:xfrm>
            <a:off x="3990634" y="1243642"/>
            <a:ext cx="786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Что хотел объяснить дедушка с помощью луча фонарика? Найдите ответ в тексте учебник на с. 27. </a:t>
            </a:r>
          </a:p>
        </p:txBody>
      </p:sp>
    </p:spTree>
    <p:extLst>
      <p:ext uri="{BB962C8B-B14F-4D97-AF65-F5344CB8AC3E}">
        <p14:creationId xmlns:p14="http://schemas.microsoft.com/office/powerpoint/2010/main" val="3593239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qmRfjJbWgNnvR_5.9o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1120</Words>
  <Application>Microsoft Office PowerPoint</Application>
  <PresentationFormat>Широкоэкранный</PresentationFormat>
  <Paragraphs>129</Paragraphs>
  <Slides>21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Open Sans Light</vt:lpstr>
      <vt:lpstr>Times New Roman</vt:lpstr>
      <vt:lpstr>Wingdings</vt:lpstr>
      <vt:lpstr>Тема Office</vt:lpstr>
      <vt:lpstr>Drofa</vt:lpstr>
      <vt:lpstr>Слайд think-cell</vt:lpstr>
      <vt:lpstr>Презентация PowerPoint</vt:lpstr>
      <vt:lpstr>Презентация PowerPoint</vt:lpstr>
      <vt:lpstr>2. Не могу понять и объяснить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13. Расскажу о результатах</vt:lpstr>
      <vt:lpstr>13. Расскажу о результатах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Вахрушев Александр</dc:creator>
  <cp:lastModifiedBy>Вахрушев Александр</cp:lastModifiedBy>
  <cp:revision>24</cp:revision>
  <dcterms:created xsi:type="dcterms:W3CDTF">2021-08-08T10:16:20Z</dcterms:created>
  <dcterms:modified xsi:type="dcterms:W3CDTF">2021-08-16T09:54:18Z</dcterms:modified>
</cp:coreProperties>
</file>